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331" r:id="rId2"/>
    <p:sldId id="332" r:id="rId3"/>
    <p:sldId id="342" r:id="rId4"/>
    <p:sldId id="338" r:id="rId5"/>
    <p:sldId id="337" r:id="rId6"/>
    <p:sldId id="335" r:id="rId7"/>
    <p:sldId id="341" r:id="rId8"/>
    <p:sldId id="336" r:id="rId9"/>
    <p:sldId id="284" r:id="rId10"/>
    <p:sldId id="343" r:id="rId11"/>
    <p:sldId id="321" r:id="rId12"/>
    <p:sldId id="322" r:id="rId13"/>
    <p:sldId id="323" r:id="rId14"/>
    <p:sldId id="324" r:id="rId15"/>
    <p:sldId id="333" r:id="rId16"/>
    <p:sldId id="318" r:id="rId17"/>
    <p:sldId id="320" r:id="rId18"/>
    <p:sldId id="317" r:id="rId19"/>
    <p:sldId id="314" r:id="rId20"/>
    <p:sldId id="315" r:id="rId2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24-11-2021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11/24/2021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4/01_Data%20Model/01_Customer.cds"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github.com/soyuztechnologies/LamResearchS4HANA/blob/master/RAP/Day%2024/01_Data%20Model/02_Agency.cd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4/01_Data%20Model/03_Travel.cds"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4/Service%20Defini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4.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4/Create%20AMDP.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hyperlink" Target="https://blogs.sap.com/2019/08/20/its-steampunk-now/"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xmln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a:t>
            </a:r>
            <a:r>
              <a:rPr lang="en-IN" sz="4400" dirty="0" smtClean="0">
                <a:solidFill>
                  <a:schemeClr val="bg1"/>
                </a:solidFill>
                <a:latin typeface="Cooper Black" panose="0208090404030B020404" pitchFamily="18" charset="0"/>
              </a:rPr>
              <a:t>24</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xmlns=""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9400"/>
          <p:cNvSpPr/>
          <p:nvPr/>
        </p:nvSpPr>
        <p:spPr>
          <a:xfrm>
            <a:off x="5021069" y="3418817"/>
            <a:ext cx="6623219" cy="1775353"/>
          </a:xfrm>
          <a:custGeom>
            <a:avLst/>
            <a:gdLst/>
            <a:ahLst/>
            <a:cxnLst/>
            <a:rect l="0" t="0" r="0" b="0"/>
            <a:pathLst>
              <a:path w="6697981" h="1775460">
                <a:moveTo>
                  <a:pt x="0" y="0"/>
                </a:moveTo>
                <a:lnTo>
                  <a:pt x="6697981" y="0"/>
                </a:lnTo>
                <a:lnTo>
                  <a:pt x="6697981" y="1775460"/>
                </a:lnTo>
                <a:lnTo>
                  <a:pt x="0" y="1775460"/>
                </a:lnTo>
                <a:lnTo>
                  <a:pt x="0" y="0"/>
                </a:lnTo>
              </a:path>
            </a:pathLst>
          </a:custGeom>
          <a:ln w="0" cap="flat">
            <a:solidFill>
              <a:srgbClr val="CC6600"/>
            </a:solidFill>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88640"/>
            <a:ext cx="10969943" cy="711081"/>
          </a:xfrm>
        </p:spPr>
        <p:txBody>
          <a:bodyPr>
            <a:noAutofit/>
          </a:bodyPr>
          <a:lstStyle/>
          <a:p>
            <a:r>
              <a:rPr lang="en-US" dirty="0" smtClean="0">
                <a:solidFill>
                  <a:schemeClr val="bg1"/>
                </a:solidFill>
                <a:latin typeface="Cooper Black" panose="0208090404030B020404" pitchFamily="18" charset="0"/>
              </a:rPr>
              <a:t>BO </a:t>
            </a:r>
            <a:r>
              <a:rPr lang="en-US" dirty="0">
                <a:solidFill>
                  <a:schemeClr val="bg1"/>
                </a:solidFill>
                <a:latin typeface="Cooper Black" panose="0208090404030B020404" pitchFamily="18" charset="0"/>
              </a:rPr>
              <a:t>runtime implementation types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0" name="Shape 9399"/>
          <p:cNvSpPr/>
          <p:nvPr/>
        </p:nvSpPr>
        <p:spPr>
          <a:xfrm>
            <a:off x="4920855" y="3300714"/>
            <a:ext cx="6826661" cy="2360534"/>
          </a:xfrm>
          <a:custGeom>
            <a:avLst/>
            <a:gdLst/>
            <a:ahLst/>
            <a:cxnLst/>
            <a:rect l="0" t="0" r="0" b="0"/>
            <a:pathLst>
              <a:path w="6903720" h="2360676">
                <a:moveTo>
                  <a:pt x="0" y="0"/>
                </a:moveTo>
                <a:lnTo>
                  <a:pt x="6903720" y="0"/>
                </a:lnTo>
                <a:lnTo>
                  <a:pt x="6903720" y="2360676"/>
                </a:lnTo>
                <a:lnTo>
                  <a:pt x="0" y="2360676"/>
                </a:lnTo>
                <a:lnTo>
                  <a:pt x="0" y="0"/>
                </a:lnTo>
              </a:path>
            </a:pathLst>
          </a:custGeom>
          <a:solidFill>
            <a:schemeClr val="tx1">
              <a:lumMod val="85000"/>
              <a:lumOff val="15000"/>
            </a:schemeClr>
          </a:solidFill>
          <a:ln w="0" cap="flat">
            <a:solidFill>
              <a:srgbClr val="CC6600"/>
            </a:solidFill>
            <a:miter lim="127000"/>
          </a:ln>
        </p:spPr>
        <p:style>
          <a:lnRef idx="0">
            <a:srgbClr val="000000">
              <a:alpha val="0"/>
            </a:srgbClr>
          </a:lnRef>
          <a:fillRef idx="1">
            <a:srgbClr val="F2F2F2"/>
          </a:fillRef>
          <a:effectRef idx="0">
            <a:scrgbClr r="0" g="0" b="0"/>
          </a:effectRef>
          <a:fontRef idx="none"/>
        </p:style>
        <p:txBody>
          <a:bodyPr/>
          <a:lstStyle/>
          <a:p>
            <a:endParaRPr lang="en-US"/>
          </a:p>
        </p:txBody>
      </p:sp>
      <p:sp>
        <p:nvSpPr>
          <p:cNvPr id="21" name="Shape 309"/>
          <p:cNvSpPr/>
          <p:nvPr/>
        </p:nvSpPr>
        <p:spPr>
          <a:xfrm>
            <a:off x="4920855" y="3300714"/>
            <a:ext cx="6826661" cy="2360534"/>
          </a:xfrm>
          <a:custGeom>
            <a:avLst/>
            <a:gdLst/>
            <a:ahLst/>
            <a:cxnLst/>
            <a:rect l="0" t="0" r="0" b="0"/>
            <a:pathLst>
              <a:path w="6903720" h="2360676">
                <a:moveTo>
                  <a:pt x="0" y="2360676"/>
                </a:moveTo>
                <a:lnTo>
                  <a:pt x="6903720" y="2360676"/>
                </a:lnTo>
                <a:lnTo>
                  <a:pt x="6903720" y="0"/>
                </a:lnTo>
                <a:lnTo>
                  <a:pt x="0" y="0"/>
                </a:lnTo>
                <a:close/>
              </a:path>
            </a:pathLst>
          </a:custGeom>
          <a:ln w="25908" cap="flat">
            <a:solidFill>
              <a:srgbClr val="CC6600"/>
            </a:solidFill>
            <a:miter lim="127000"/>
          </a:ln>
        </p:spPr>
        <p:style>
          <a:lnRef idx="1">
            <a:srgbClr val="0070C0"/>
          </a:lnRef>
          <a:fillRef idx="0">
            <a:srgbClr val="000000">
              <a:alpha val="0"/>
            </a:srgbClr>
          </a:fillRef>
          <a:effectRef idx="0">
            <a:scrgbClr r="0" g="0" b="0"/>
          </a:effectRef>
          <a:fontRef idx="none"/>
        </p:style>
        <p:txBody>
          <a:bodyPr/>
          <a:lstStyle/>
          <a:p>
            <a:endParaRPr lang="en-US"/>
          </a:p>
        </p:txBody>
      </p:sp>
      <p:sp>
        <p:nvSpPr>
          <p:cNvPr id="26" name="Shape 315"/>
          <p:cNvSpPr/>
          <p:nvPr/>
        </p:nvSpPr>
        <p:spPr>
          <a:xfrm>
            <a:off x="5021069" y="3418817"/>
            <a:ext cx="6623219" cy="1775353"/>
          </a:xfrm>
          <a:custGeom>
            <a:avLst/>
            <a:gdLst/>
            <a:ahLst/>
            <a:cxnLst/>
            <a:rect l="0" t="0" r="0" b="0"/>
            <a:pathLst>
              <a:path w="6697981" h="1775460">
                <a:moveTo>
                  <a:pt x="0" y="1775460"/>
                </a:moveTo>
                <a:lnTo>
                  <a:pt x="6697981" y="1775460"/>
                </a:lnTo>
                <a:lnTo>
                  <a:pt x="6697981" y="0"/>
                </a:lnTo>
                <a:lnTo>
                  <a:pt x="0" y="0"/>
                </a:lnTo>
                <a:close/>
              </a:path>
            </a:pathLst>
          </a:custGeom>
          <a:ln w="12192" cap="flat">
            <a:solidFill>
              <a:srgbClr val="CC6600"/>
            </a:solidFill>
            <a:miter lim="127000"/>
          </a:ln>
        </p:spPr>
        <p:style>
          <a:lnRef idx="1">
            <a:srgbClr val="3B8A15"/>
          </a:lnRef>
          <a:fillRef idx="0">
            <a:srgbClr val="000000">
              <a:alpha val="0"/>
            </a:srgbClr>
          </a:fillRef>
          <a:effectRef idx="0">
            <a:scrgbClr r="0" g="0" b="0"/>
          </a:effectRef>
          <a:fontRef idx="none"/>
        </p:style>
        <p:txBody>
          <a:bodyPr/>
          <a:lstStyle/>
          <a:p>
            <a:endParaRPr lang="en-US"/>
          </a:p>
        </p:txBody>
      </p:sp>
      <p:sp>
        <p:nvSpPr>
          <p:cNvPr id="27" name="Rectangle 26"/>
          <p:cNvSpPr/>
          <p:nvPr/>
        </p:nvSpPr>
        <p:spPr>
          <a:xfrm>
            <a:off x="5734127" y="3490879"/>
            <a:ext cx="1113048"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dirty="0">
                <a:solidFill>
                  <a:schemeClr val="bg1"/>
                </a:solidFill>
                <a:effectLst/>
                <a:latin typeface="Arial" panose="020B0604020202020204" pitchFamily="34" charset="0"/>
                <a:ea typeface="Arial" panose="020B0604020202020204" pitchFamily="34" charset="0"/>
              </a:rPr>
              <a:t>Managed</a:t>
            </a:r>
            <a:endParaRPr lang="en-US" sz="1800" b="1" dirty="0">
              <a:solidFill>
                <a:schemeClr val="bg1"/>
              </a:solidFill>
              <a:effectLst/>
              <a:latin typeface="Calibri" panose="020F0502020204030204" pitchFamily="34" charset="0"/>
              <a:ea typeface="Calibri" panose="020F0502020204030204" pitchFamily="34" charset="0"/>
            </a:endParaRPr>
          </a:p>
        </p:txBody>
      </p:sp>
      <p:sp>
        <p:nvSpPr>
          <p:cNvPr id="28" name="Rectangle 27"/>
          <p:cNvSpPr/>
          <p:nvPr/>
        </p:nvSpPr>
        <p:spPr>
          <a:xfrm>
            <a:off x="5734127" y="3811429"/>
            <a:ext cx="6930854"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Arial" panose="020B0604020202020204" pitchFamily="34" charset="0"/>
                <a:ea typeface="Arial" panose="020B0604020202020204" pitchFamily="34" charset="0"/>
              </a:rPr>
              <a:t>For greenfield developments with standard implementation</a:t>
            </a:r>
            <a:endParaRPr lang="en-US" sz="1100">
              <a:solidFill>
                <a:schemeClr val="bg1"/>
              </a:solidFill>
              <a:effectLst/>
              <a:latin typeface="Calibri" panose="020F0502020204030204" pitchFamily="34" charset="0"/>
              <a:ea typeface="Calibri" panose="020F0502020204030204" pitchFamily="34" charset="0"/>
            </a:endParaRPr>
          </a:p>
        </p:txBody>
      </p:sp>
      <p:sp>
        <p:nvSpPr>
          <p:cNvPr id="29" name="Rectangle 28"/>
          <p:cNvSpPr/>
          <p:nvPr/>
        </p:nvSpPr>
        <p:spPr>
          <a:xfrm>
            <a:off x="5734127" y="4055255"/>
            <a:ext cx="88771"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Arial" panose="020B0604020202020204" pitchFamily="34" charset="0"/>
                <a:ea typeface="Arial" panose="020B0604020202020204" pitchFamily="34" charset="0"/>
              </a:rPr>
              <a:t>(</a:t>
            </a:r>
            <a:endParaRPr lang="en-US" sz="1100">
              <a:solidFill>
                <a:schemeClr val="bg1"/>
              </a:solidFill>
              <a:effectLst/>
              <a:latin typeface="Calibri" panose="020F0502020204030204" pitchFamily="34" charset="0"/>
              <a:ea typeface="Calibri" panose="020F0502020204030204" pitchFamily="34" charset="0"/>
            </a:endParaRPr>
          </a:p>
        </p:txBody>
      </p:sp>
      <p:sp>
        <p:nvSpPr>
          <p:cNvPr id="30" name="Rectangle 29"/>
          <p:cNvSpPr/>
          <p:nvPr/>
        </p:nvSpPr>
        <p:spPr>
          <a:xfrm>
            <a:off x="5800434" y="4055255"/>
            <a:ext cx="148255"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Arial" panose="020B0604020202020204" pitchFamily="34" charset="0"/>
                <a:ea typeface="Arial" panose="020B0604020202020204" pitchFamily="34" charset="0"/>
              </a:rPr>
              <a:t>o</a:t>
            </a:r>
            <a:endParaRPr lang="en-US" sz="1100">
              <a:solidFill>
                <a:schemeClr val="bg1"/>
              </a:solidFill>
              <a:effectLst/>
              <a:latin typeface="Calibri" panose="020F0502020204030204" pitchFamily="34" charset="0"/>
              <a:ea typeface="Calibri" panose="020F0502020204030204" pitchFamily="34" charset="0"/>
            </a:endParaRPr>
          </a:p>
        </p:txBody>
      </p:sp>
      <p:sp>
        <p:nvSpPr>
          <p:cNvPr id="31" name="Rectangle 30"/>
          <p:cNvSpPr/>
          <p:nvPr/>
        </p:nvSpPr>
        <p:spPr>
          <a:xfrm>
            <a:off x="5951139" y="4077321"/>
            <a:ext cx="5793363" cy="23476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chemeClr val="bg1"/>
                </a:solidFill>
                <a:effectLst/>
                <a:latin typeface="Arial" panose="020B0604020202020204" pitchFamily="34" charset="0"/>
                <a:ea typeface="Arial" panose="020B0604020202020204" pitchFamily="34" charset="0"/>
              </a:rPr>
              <a:t>pt. unmanaged appl. components: DB tables, lock/PFCG object, update </a:t>
            </a:r>
            <a:endParaRPr lang="en-US" sz="1100">
              <a:solidFill>
                <a:schemeClr val="bg1"/>
              </a:solidFill>
              <a:effectLst/>
              <a:latin typeface="Calibri" panose="020F0502020204030204" pitchFamily="34" charset="0"/>
              <a:ea typeface="Calibri" panose="020F0502020204030204" pitchFamily="34" charset="0"/>
            </a:endParaRPr>
          </a:p>
        </p:txBody>
      </p:sp>
      <p:sp>
        <p:nvSpPr>
          <p:cNvPr id="32" name="Rectangle 31"/>
          <p:cNvSpPr/>
          <p:nvPr/>
        </p:nvSpPr>
        <p:spPr>
          <a:xfrm>
            <a:off x="5734127" y="4295239"/>
            <a:ext cx="907058"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chemeClr val="bg1"/>
                </a:solidFill>
                <a:effectLst/>
                <a:latin typeface="Arial" panose="020B0604020202020204" pitchFamily="34" charset="0"/>
                <a:ea typeface="Arial" panose="020B0604020202020204" pitchFamily="34" charset="0"/>
              </a:rPr>
              <a:t>task FM)</a:t>
            </a:r>
            <a:endParaRPr lang="en-US" sz="1100">
              <a:solidFill>
                <a:schemeClr val="bg1"/>
              </a:solidFill>
              <a:effectLst/>
              <a:latin typeface="Calibri" panose="020F0502020204030204" pitchFamily="34" charset="0"/>
              <a:ea typeface="Calibri" panose="020F0502020204030204" pitchFamily="34" charset="0"/>
            </a:endParaRPr>
          </a:p>
        </p:txBody>
      </p:sp>
      <p:sp>
        <p:nvSpPr>
          <p:cNvPr id="33" name="Rectangle 32"/>
          <p:cNvSpPr/>
          <p:nvPr/>
        </p:nvSpPr>
        <p:spPr>
          <a:xfrm>
            <a:off x="5734127" y="4615782"/>
            <a:ext cx="284431" cy="26469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Wingdings" panose="05000000000000000000" pitchFamily="2" charset="2"/>
                <a:ea typeface="Wingdings" panose="05000000000000000000" pitchFamily="2" charset="2"/>
                <a:cs typeface="Wingdings" panose="05000000000000000000" pitchFamily="2" charset="2"/>
              </a:rPr>
              <a:t>➔</a:t>
            </a:r>
            <a:endParaRPr lang="en-US" sz="1100">
              <a:solidFill>
                <a:schemeClr val="bg1"/>
              </a:solidFill>
              <a:effectLst/>
              <a:latin typeface="Calibri" panose="020F0502020204030204" pitchFamily="34" charset="0"/>
              <a:ea typeface="Calibri" panose="020F0502020204030204" pitchFamily="34" charset="0"/>
            </a:endParaRPr>
          </a:p>
        </p:txBody>
      </p:sp>
      <p:sp>
        <p:nvSpPr>
          <p:cNvPr id="34" name="Rectangle 33"/>
          <p:cNvSpPr/>
          <p:nvPr/>
        </p:nvSpPr>
        <p:spPr>
          <a:xfrm>
            <a:off x="6017817" y="4588623"/>
            <a:ext cx="5582538"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Arial" panose="020B0604020202020204" pitchFamily="34" charset="0"/>
                <a:ea typeface="Arial" panose="020B0604020202020204" pitchFamily="34" charset="0"/>
              </a:rPr>
              <a:t>Standard CRUD operations work out of the box</a:t>
            </a:r>
            <a:endParaRPr lang="en-US" sz="1100">
              <a:solidFill>
                <a:schemeClr val="bg1"/>
              </a:solidFill>
              <a:effectLst/>
              <a:latin typeface="Calibri" panose="020F0502020204030204" pitchFamily="34" charset="0"/>
              <a:ea typeface="Calibri" panose="020F0502020204030204" pitchFamily="34" charset="0"/>
            </a:endParaRPr>
          </a:p>
        </p:txBody>
      </p:sp>
      <p:sp>
        <p:nvSpPr>
          <p:cNvPr id="35" name="Rectangle 34"/>
          <p:cNvSpPr/>
          <p:nvPr/>
        </p:nvSpPr>
        <p:spPr>
          <a:xfrm>
            <a:off x="5734127" y="4935568"/>
            <a:ext cx="284860" cy="2650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Wingdings" panose="05000000000000000000" pitchFamily="2" charset="2"/>
                <a:ea typeface="Wingdings" panose="05000000000000000000" pitchFamily="2" charset="2"/>
                <a:cs typeface="Wingdings" panose="05000000000000000000" pitchFamily="2" charset="2"/>
              </a:rPr>
              <a:t>➔</a:t>
            </a:r>
            <a:endParaRPr lang="en-US" sz="1100">
              <a:solidFill>
                <a:schemeClr val="bg1"/>
              </a:solidFill>
              <a:effectLst/>
              <a:latin typeface="Calibri" panose="020F0502020204030204" pitchFamily="34" charset="0"/>
              <a:ea typeface="Calibri" panose="020F0502020204030204" pitchFamily="34" charset="0"/>
            </a:endParaRPr>
          </a:p>
        </p:txBody>
      </p:sp>
      <p:sp>
        <p:nvSpPr>
          <p:cNvPr id="36" name="Rectangle 35"/>
          <p:cNvSpPr/>
          <p:nvPr/>
        </p:nvSpPr>
        <p:spPr>
          <a:xfrm>
            <a:off x="6017817" y="4908367"/>
            <a:ext cx="2329021"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Arial" panose="020B0604020202020204" pitchFamily="34" charset="0"/>
                <a:ea typeface="Arial" panose="020B0604020202020204" pitchFamily="34" charset="0"/>
              </a:rPr>
              <a:t>Developers add BO</a:t>
            </a:r>
            <a:endParaRPr lang="en-US" sz="1100">
              <a:solidFill>
                <a:schemeClr val="bg1"/>
              </a:solidFill>
              <a:effectLst/>
              <a:latin typeface="Calibri" panose="020F0502020204030204" pitchFamily="34" charset="0"/>
              <a:ea typeface="Calibri" panose="020F0502020204030204" pitchFamily="34" charset="0"/>
            </a:endParaRPr>
          </a:p>
        </p:txBody>
      </p:sp>
      <p:sp>
        <p:nvSpPr>
          <p:cNvPr id="37" name="Rectangle 36"/>
          <p:cNvSpPr/>
          <p:nvPr/>
        </p:nvSpPr>
        <p:spPr>
          <a:xfrm>
            <a:off x="7768939" y="4908367"/>
            <a:ext cx="88904"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Arial" panose="020B0604020202020204" pitchFamily="34" charset="0"/>
                <a:ea typeface="Arial" panose="020B0604020202020204" pitchFamily="34" charset="0"/>
              </a:rPr>
              <a:t>-</a:t>
            </a:r>
            <a:endParaRPr lang="en-US" sz="1100">
              <a:solidFill>
                <a:schemeClr val="bg1"/>
              </a:solidFill>
              <a:effectLst/>
              <a:latin typeface="Calibri" panose="020F0502020204030204" pitchFamily="34" charset="0"/>
              <a:ea typeface="Calibri" panose="020F0502020204030204" pitchFamily="34" charset="0"/>
            </a:endParaRPr>
          </a:p>
        </p:txBody>
      </p:sp>
      <p:sp>
        <p:nvSpPr>
          <p:cNvPr id="38" name="Rectangle 37"/>
          <p:cNvSpPr/>
          <p:nvPr/>
        </p:nvSpPr>
        <p:spPr>
          <a:xfrm>
            <a:off x="7835246" y="4908367"/>
            <a:ext cx="2642224"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Arial" panose="020B0604020202020204" pitchFamily="34" charset="0"/>
                <a:ea typeface="Arial" panose="020B0604020202020204" pitchFamily="34" charset="0"/>
              </a:rPr>
              <a:t>specific business logic</a:t>
            </a:r>
            <a:endParaRPr lang="en-US" sz="1100">
              <a:solidFill>
                <a:schemeClr val="bg1"/>
              </a:solidFill>
              <a:effectLst/>
              <a:latin typeface="Calibri" panose="020F0502020204030204" pitchFamily="34" charset="0"/>
              <a:ea typeface="Calibri" panose="020F0502020204030204" pitchFamily="34" charset="0"/>
            </a:endParaRPr>
          </a:p>
        </p:txBody>
      </p:sp>
      <p:sp>
        <p:nvSpPr>
          <p:cNvPr id="39" name="Shape 9401"/>
          <p:cNvSpPr/>
          <p:nvPr/>
        </p:nvSpPr>
        <p:spPr>
          <a:xfrm>
            <a:off x="5021069" y="3418817"/>
            <a:ext cx="382775" cy="1775353"/>
          </a:xfrm>
          <a:custGeom>
            <a:avLst/>
            <a:gdLst/>
            <a:ahLst/>
            <a:cxnLst/>
            <a:rect l="0" t="0" r="0" b="0"/>
            <a:pathLst>
              <a:path w="387096" h="1775460">
                <a:moveTo>
                  <a:pt x="0" y="0"/>
                </a:moveTo>
                <a:lnTo>
                  <a:pt x="387096" y="0"/>
                </a:lnTo>
                <a:lnTo>
                  <a:pt x="387096" y="1775460"/>
                </a:lnTo>
                <a:lnTo>
                  <a:pt x="0" y="1775460"/>
                </a:lnTo>
                <a:lnTo>
                  <a:pt x="0" y="0"/>
                </a:lnTo>
              </a:path>
            </a:pathLst>
          </a:custGeom>
          <a:solidFill>
            <a:srgbClr val="CC6600"/>
          </a:solidFill>
          <a:ln w="0" cap="flat">
            <a:solidFill>
              <a:srgbClr val="CC6600"/>
            </a:solidFill>
            <a:miter lim="127000"/>
          </a:ln>
        </p:spPr>
        <p:style>
          <a:lnRef idx="0">
            <a:srgbClr val="000000">
              <a:alpha val="0"/>
            </a:srgbClr>
          </a:lnRef>
          <a:fillRef idx="1">
            <a:srgbClr val="3B8A15"/>
          </a:fillRef>
          <a:effectRef idx="0">
            <a:scrgbClr r="0" g="0" b="0"/>
          </a:effectRef>
          <a:fontRef idx="none"/>
        </p:style>
        <p:txBody>
          <a:bodyPr/>
          <a:lstStyle/>
          <a:p>
            <a:endParaRPr lang="en-US"/>
          </a:p>
        </p:txBody>
      </p:sp>
      <p:sp>
        <p:nvSpPr>
          <p:cNvPr id="40" name="Shape 329"/>
          <p:cNvSpPr/>
          <p:nvPr/>
        </p:nvSpPr>
        <p:spPr>
          <a:xfrm>
            <a:off x="4942284" y="1442308"/>
            <a:ext cx="6623219" cy="1703729"/>
          </a:xfrm>
          <a:custGeom>
            <a:avLst/>
            <a:gdLst/>
            <a:ahLst/>
            <a:cxnLst/>
            <a:rect l="0" t="0" r="0" b="0"/>
            <a:pathLst>
              <a:path w="6697981" h="1703832">
                <a:moveTo>
                  <a:pt x="0" y="1703832"/>
                </a:moveTo>
                <a:lnTo>
                  <a:pt x="6697981" y="1703832"/>
                </a:lnTo>
                <a:lnTo>
                  <a:pt x="6697981" y="0"/>
                </a:lnTo>
                <a:lnTo>
                  <a:pt x="0" y="0"/>
                </a:lnTo>
                <a:close/>
              </a:path>
            </a:pathLst>
          </a:custGeom>
          <a:ln w="12192" cap="flat">
            <a:miter lim="127000"/>
          </a:ln>
        </p:spPr>
        <p:style>
          <a:lnRef idx="1">
            <a:srgbClr val="B48000"/>
          </a:lnRef>
          <a:fillRef idx="0">
            <a:srgbClr val="000000">
              <a:alpha val="0"/>
            </a:srgbClr>
          </a:fillRef>
          <a:effectRef idx="0">
            <a:scrgbClr r="0" g="0" b="0"/>
          </a:effectRef>
          <a:fontRef idx="none"/>
        </p:style>
        <p:txBody>
          <a:bodyPr/>
          <a:lstStyle/>
          <a:p>
            <a:endParaRPr lang="en-US">
              <a:solidFill>
                <a:schemeClr val="bg1"/>
              </a:solidFill>
            </a:endParaRPr>
          </a:p>
        </p:txBody>
      </p:sp>
      <p:sp>
        <p:nvSpPr>
          <p:cNvPr id="41" name="Rectangle 40"/>
          <p:cNvSpPr/>
          <p:nvPr/>
        </p:nvSpPr>
        <p:spPr>
          <a:xfrm>
            <a:off x="5655342" y="1585634"/>
            <a:ext cx="1452547"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dirty="0">
                <a:solidFill>
                  <a:schemeClr val="bg1"/>
                </a:solidFill>
                <a:effectLst/>
                <a:latin typeface="Arial" panose="020B0604020202020204" pitchFamily="34" charset="0"/>
                <a:ea typeface="Arial" panose="020B0604020202020204" pitchFamily="34" charset="0"/>
              </a:rPr>
              <a:t>Unmanaged</a:t>
            </a:r>
            <a:endParaRPr lang="en-US" sz="1800" b="1" dirty="0">
              <a:solidFill>
                <a:schemeClr val="bg1"/>
              </a:solidFill>
              <a:effectLst/>
              <a:latin typeface="Calibri" panose="020F0502020204030204" pitchFamily="34" charset="0"/>
              <a:ea typeface="Calibri" panose="020F0502020204030204" pitchFamily="34" charset="0"/>
            </a:endParaRPr>
          </a:p>
        </p:txBody>
      </p:sp>
      <p:sp>
        <p:nvSpPr>
          <p:cNvPr id="42" name="Rectangle 41"/>
          <p:cNvSpPr/>
          <p:nvPr/>
        </p:nvSpPr>
        <p:spPr>
          <a:xfrm>
            <a:off x="5655342" y="1905655"/>
            <a:ext cx="5866228" cy="2657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chemeClr val="bg1"/>
                </a:solidFill>
                <a:effectLst/>
                <a:latin typeface="Arial" panose="020B0604020202020204" pitchFamily="34" charset="0"/>
                <a:ea typeface="Arial" panose="020B0604020202020204" pitchFamily="34" charset="0"/>
              </a:rPr>
              <a:t>For brownfield developments with available application code for </a:t>
            </a:r>
            <a:endParaRPr lang="en-US" sz="1100" dirty="0">
              <a:solidFill>
                <a:schemeClr val="bg1"/>
              </a:solidFill>
              <a:effectLst/>
              <a:latin typeface="Calibri" panose="020F0502020204030204" pitchFamily="34" charset="0"/>
              <a:ea typeface="Calibri" panose="020F0502020204030204" pitchFamily="34" charset="0"/>
            </a:endParaRPr>
          </a:p>
        </p:txBody>
      </p:sp>
      <p:sp>
        <p:nvSpPr>
          <p:cNvPr id="43" name="Rectangle 42"/>
          <p:cNvSpPr/>
          <p:nvPr/>
        </p:nvSpPr>
        <p:spPr>
          <a:xfrm>
            <a:off x="5655343" y="2149479"/>
            <a:ext cx="5866228" cy="30592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chemeClr val="bg1"/>
                </a:solidFill>
                <a:effectLst/>
                <a:latin typeface="Arial" panose="020B0604020202020204" pitchFamily="34" charset="0"/>
                <a:ea typeface="Arial" panose="020B0604020202020204" pitchFamily="34" charset="0"/>
              </a:rPr>
              <a:t>interaction phase, transactional buffer, and save sequence</a:t>
            </a:r>
            <a:endParaRPr lang="en-US" sz="1100" dirty="0">
              <a:solidFill>
                <a:schemeClr val="bg1"/>
              </a:solidFill>
              <a:effectLst/>
              <a:latin typeface="Calibri" panose="020F0502020204030204" pitchFamily="34" charset="0"/>
              <a:ea typeface="Calibri" panose="020F0502020204030204" pitchFamily="34" charset="0"/>
            </a:endParaRPr>
          </a:p>
        </p:txBody>
      </p:sp>
      <p:sp>
        <p:nvSpPr>
          <p:cNvPr id="45" name="Rectangle 44"/>
          <p:cNvSpPr/>
          <p:nvPr/>
        </p:nvSpPr>
        <p:spPr>
          <a:xfrm>
            <a:off x="5655342" y="2496661"/>
            <a:ext cx="284431" cy="26469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Wingdings" panose="05000000000000000000" pitchFamily="2" charset="2"/>
                <a:ea typeface="Wingdings" panose="05000000000000000000" pitchFamily="2" charset="2"/>
                <a:cs typeface="Wingdings" panose="05000000000000000000" pitchFamily="2" charset="2"/>
              </a:rPr>
              <a:t>➔</a:t>
            </a:r>
            <a:endParaRPr lang="en-US" sz="1100">
              <a:solidFill>
                <a:schemeClr val="bg1"/>
              </a:solidFill>
              <a:effectLst/>
              <a:latin typeface="Calibri" panose="020F0502020204030204" pitchFamily="34" charset="0"/>
              <a:ea typeface="Calibri" panose="020F0502020204030204" pitchFamily="34" charset="0"/>
            </a:endParaRPr>
          </a:p>
        </p:txBody>
      </p:sp>
      <p:sp>
        <p:nvSpPr>
          <p:cNvPr id="46" name="Rectangle 45"/>
          <p:cNvSpPr/>
          <p:nvPr/>
        </p:nvSpPr>
        <p:spPr>
          <a:xfrm>
            <a:off x="5939033" y="2469501"/>
            <a:ext cx="5654158" cy="31102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chemeClr val="bg1"/>
                </a:solidFill>
                <a:effectLst/>
                <a:latin typeface="Arial" panose="020B0604020202020204" pitchFamily="34" charset="0"/>
                <a:ea typeface="Arial" panose="020B0604020202020204" pitchFamily="34" charset="0"/>
              </a:rPr>
              <a:t>Developers in charge of BO runtime: CRUD operations</a:t>
            </a:r>
            <a:endParaRPr lang="en-US" sz="1100" dirty="0">
              <a:solidFill>
                <a:schemeClr val="bg1"/>
              </a:solidFill>
              <a:effectLst/>
              <a:latin typeface="Calibri" panose="020F0502020204030204" pitchFamily="34" charset="0"/>
              <a:ea typeface="Calibri" panose="020F0502020204030204" pitchFamily="34" charset="0"/>
            </a:endParaRPr>
          </a:p>
        </p:txBody>
      </p:sp>
      <p:sp>
        <p:nvSpPr>
          <p:cNvPr id="47" name="Rectangle 46"/>
          <p:cNvSpPr/>
          <p:nvPr/>
        </p:nvSpPr>
        <p:spPr>
          <a:xfrm>
            <a:off x="5655342" y="2816446"/>
            <a:ext cx="284860" cy="2650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chemeClr val="bg1"/>
                </a:solidFill>
                <a:effectLst/>
                <a:latin typeface="Wingdings" panose="05000000000000000000" pitchFamily="2" charset="2"/>
                <a:ea typeface="Wingdings" panose="05000000000000000000" pitchFamily="2" charset="2"/>
                <a:cs typeface="Wingdings" panose="05000000000000000000" pitchFamily="2" charset="2"/>
              </a:rPr>
              <a:t>➔</a:t>
            </a:r>
            <a:endParaRPr lang="en-US" sz="1100">
              <a:solidFill>
                <a:schemeClr val="bg1"/>
              </a:solidFill>
              <a:effectLst/>
              <a:latin typeface="Calibri" panose="020F0502020204030204" pitchFamily="34" charset="0"/>
              <a:ea typeface="Calibri" panose="020F0502020204030204" pitchFamily="34" charset="0"/>
            </a:endParaRPr>
          </a:p>
        </p:txBody>
      </p:sp>
      <p:sp>
        <p:nvSpPr>
          <p:cNvPr id="48" name="Rectangle 47"/>
          <p:cNvSpPr/>
          <p:nvPr/>
        </p:nvSpPr>
        <p:spPr>
          <a:xfrm>
            <a:off x="5939032" y="2789246"/>
            <a:ext cx="5524991"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chemeClr val="bg1"/>
                </a:solidFill>
                <a:effectLst/>
                <a:latin typeface="Arial" panose="020B0604020202020204" pitchFamily="34" charset="0"/>
                <a:ea typeface="Arial" panose="020B0604020202020204" pitchFamily="34" charset="0"/>
              </a:rPr>
              <a:t>Adapters needed to integrate the existing code</a:t>
            </a:r>
            <a:endParaRPr lang="en-US" sz="1100" dirty="0">
              <a:solidFill>
                <a:schemeClr val="bg1"/>
              </a:solidFill>
              <a:effectLst/>
              <a:latin typeface="Calibri" panose="020F0502020204030204" pitchFamily="34" charset="0"/>
              <a:ea typeface="Calibri" panose="020F0502020204030204" pitchFamily="34" charset="0"/>
            </a:endParaRPr>
          </a:p>
        </p:txBody>
      </p:sp>
      <p:sp>
        <p:nvSpPr>
          <p:cNvPr id="49" name="Shape 9402"/>
          <p:cNvSpPr/>
          <p:nvPr/>
        </p:nvSpPr>
        <p:spPr>
          <a:xfrm>
            <a:off x="4942284" y="1442308"/>
            <a:ext cx="400859" cy="1703729"/>
          </a:xfrm>
          <a:custGeom>
            <a:avLst/>
            <a:gdLst/>
            <a:ahLst/>
            <a:cxnLst/>
            <a:rect l="0" t="0" r="0" b="0"/>
            <a:pathLst>
              <a:path w="405384" h="1703832">
                <a:moveTo>
                  <a:pt x="0" y="0"/>
                </a:moveTo>
                <a:lnTo>
                  <a:pt x="405384" y="0"/>
                </a:lnTo>
                <a:lnTo>
                  <a:pt x="405384" y="1703832"/>
                </a:lnTo>
                <a:lnTo>
                  <a:pt x="0" y="1703832"/>
                </a:lnTo>
                <a:lnTo>
                  <a:pt x="0" y="0"/>
                </a:lnTo>
              </a:path>
            </a:pathLst>
          </a:custGeom>
          <a:ln w="0" cap="flat">
            <a:miter lim="127000"/>
          </a:ln>
        </p:spPr>
        <p:style>
          <a:lnRef idx="0">
            <a:srgbClr val="000000">
              <a:alpha val="0"/>
            </a:srgbClr>
          </a:lnRef>
          <a:fillRef idx="1">
            <a:srgbClr val="B48000"/>
          </a:fillRef>
          <a:effectRef idx="0">
            <a:scrgbClr r="0" g="0" b="0"/>
          </a:effectRef>
          <a:fontRef idx="none"/>
        </p:style>
        <p:txBody>
          <a:bodyPr/>
          <a:lstStyle/>
          <a:p>
            <a:endParaRPr lang="en-US">
              <a:solidFill>
                <a:schemeClr val="bg1"/>
              </a:solidFill>
            </a:endParaRPr>
          </a:p>
        </p:txBody>
      </p:sp>
      <p:sp>
        <p:nvSpPr>
          <p:cNvPr id="50" name="Rectangle 49"/>
          <p:cNvSpPr/>
          <p:nvPr/>
        </p:nvSpPr>
        <p:spPr>
          <a:xfrm>
            <a:off x="3291046" y="5009698"/>
            <a:ext cx="1184471"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7F7F7F"/>
                </a:solidFill>
                <a:effectLst/>
                <a:latin typeface="Arial" panose="020B0604020202020204" pitchFamily="34" charset="0"/>
                <a:ea typeface="Arial" panose="020B0604020202020204" pitchFamily="34" charset="0"/>
              </a:rPr>
              <a:t>SAP HANA</a:t>
            </a:r>
            <a:endParaRPr lang="en-US" sz="1100">
              <a:solidFill>
                <a:srgbClr val="000000"/>
              </a:solidFill>
              <a:effectLst/>
              <a:latin typeface="Calibri" panose="020F0502020204030204" pitchFamily="34" charset="0"/>
              <a:ea typeface="Calibri" panose="020F0502020204030204" pitchFamily="34" charset="0"/>
            </a:endParaRPr>
          </a:p>
        </p:txBody>
      </p:sp>
      <p:sp>
        <p:nvSpPr>
          <p:cNvPr id="51" name="Shape 340"/>
          <p:cNvSpPr/>
          <p:nvPr/>
        </p:nvSpPr>
        <p:spPr>
          <a:xfrm>
            <a:off x="2844977" y="2416085"/>
            <a:ext cx="1773726" cy="237730"/>
          </a:xfrm>
          <a:custGeom>
            <a:avLst/>
            <a:gdLst/>
            <a:ahLst/>
            <a:cxnLst/>
            <a:rect l="0" t="0" r="0" b="0"/>
            <a:pathLst>
              <a:path w="1793748" h="237744">
                <a:moveTo>
                  <a:pt x="0" y="39624"/>
                </a:moveTo>
                <a:cubicBezTo>
                  <a:pt x="0" y="17780"/>
                  <a:pt x="17780" y="0"/>
                  <a:pt x="39624" y="0"/>
                </a:cubicBezTo>
                <a:lnTo>
                  <a:pt x="1754124" y="0"/>
                </a:lnTo>
                <a:cubicBezTo>
                  <a:pt x="1775968" y="0"/>
                  <a:pt x="1793748" y="17780"/>
                  <a:pt x="1793748" y="39624"/>
                </a:cubicBezTo>
                <a:lnTo>
                  <a:pt x="1793748" y="198120"/>
                </a:lnTo>
                <a:cubicBezTo>
                  <a:pt x="1793748" y="219964"/>
                  <a:pt x="1775968" y="237744"/>
                  <a:pt x="1754124" y="237744"/>
                </a:cubicBezTo>
                <a:lnTo>
                  <a:pt x="39624" y="237744"/>
                </a:lnTo>
                <a:cubicBezTo>
                  <a:pt x="17780" y="237744"/>
                  <a:pt x="0" y="219964"/>
                  <a:pt x="0" y="198120"/>
                </a:cubicBezTo>
                <a:close/>
              </a:path>
            </a:pathLst>
          </a:custGeom>
          <a:ln w="12192" cap="flat">
            <a:miter lim="127000"/>
          </a:ln>
        </p:spPr>
        <p:style>
          <a:lnRef idx="1">
            <a:srgbClr val="008FD3"/>
          </a:lnRef>
          <a:fillRef idx="0">
            <a:srgbClr val="000000">
              <a:alpha val="0"/>
            </a:srgbClr>
          </a:fillRef>
          <a:effectRef idx="0">
            <a:scrgbClr r="0" g="0" b="0"/>
          </a:effectRef>
          <a:fontRef idx="none"/>
        </p:style>
        <p:txBody>
          <a:bodyPr/>
          <a:lstStyle/>
          <a:p>
            <a:endParaRPr lang="en-US"/>
          </a:p>
        </p:txBody>
      </p:sp>
      <p:sp>
        <p:nvSpPr>
          <p:cNvPr id="52" name="Rectangle 51"/>
          <p:cNvSpPr/>
          <p:nvPr/>
        </p:nvSpPr>
        <p:spPr>
          <a:xfrm>
            <a:off x="3456815" y="2440008"/>
            <a:ext cx="731180"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finalize</a:t>
            </a:r>
            <a:endParaRPr lang="en-US" sz="1100">
              <a:solidFill>
                <a:srgbClr val="000000"/>
              </a:solidFill>
              <a:effectLst/>
              <a:latin typeface="Calibri" panose="020F0502020204030204" pitchFamily="34" charset="0"/>
              <a:ea typeface="Calibri" panose="020F0502020204030204" pitchFamily="34" charset="0"/>
            </a:endParaRPr>
          </a:p>
        </p:txBody>
      </p:sp>
      <p:sp>
        <p:nvSpPr>
          <p:cNvPr id="53" name="Rectangle 52"/>
          <p:cNvSpPr/>
          <p:nvPr/>
        </p:nvSpPr>
        <p:spPr>
          <a:xfrm>
            <a:off x="4141867" y="1673482"/>
            <a:ext cx="631514"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008FD3"/>
                </a:solidFill>
                <a:effectLst/>
                <a:latin typeface="Arial" panose="020B0604020202020204" pitchFamily="34" charset="0"/>
                <a:ea typeface="Arial" panose="020B0604020202020204" pitchFamily="34" charset="0"/>
              </a:rPr>
              <a:t>SAVE</a:t>
            </a:r>
            <a:endParaRPr lang="en-US" sz="1100">
              <a:solidFill>
                <a:srgbClr val="000000"/>
              </a:solidFill>
              <a:effectLst/>
              <a:latin typeface="Calibri" panose="020F0502020204030204" pitchFamily="34" charset="0"/>
              <a:ea typeface="Calibri" panose="020F0502020204030204" pitchFamily="34" charset="0"/>
            </a:endParaRPr>
          </a:p>
        </p:txBody>
      </p:sp>
      <p:sp>
        <p:nvSpPr>
          <p:cNvPr id="54" name="Rectangle 53"/>
          <p:cNvSpPr/>
          <p:nvPr/>
        </p:nvSpPr>
        <p:spPr>
          <a:xfrm>
            <a:off x="3629490" y="1886829"/>
            <a:ext cx="1312978"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008FD3"/>
                </a:solidFill>
                <a:effectLst/>
                <a:latin typeface="Arial" panose="020B0604020202020204" pitchFamily="34" charset="0"/>
                <a:ea typeface="Arial" panose="020B0604020202020204" pitchFamily="34" charset="0"/>
              </a:rPr>
              <a:t>SEQUENCE</a:t>
            </a:r>
            <a:endParaRPr lang="en-US" sz="1100">
              <a:solidFill>
                <a:srgbClr val="000000"/>
              </a:solidFill>
              <a:effectLst/>
              <a:latin typeface="Calibri" panose="020F0502020204030204" pitchFamily="34" charset="0"/>
              <a:ea typeface="Calibri" panose="020F0502020204030204" pitchFamily="34" charset="0"/>
            </a:endParaRPr>
          </a:p>
        </p:txBody>
      </p:sp>
      <p:sp>
        <p:nvSpPr>
          <p:cNvPr id="55" name="Shape 346"/>
          <p:cNvSpPr/>
          <p:nvPr/>
        </p:nvSpPr>
        <p:spPr>
          <a:xfrm>
            <a:off x="961240" y="2228645"/>
            <a:ext cx="293863" cy="1732684"/>
          </a:xfrm>
          <a:custGeom>
            <a:avLst/>
            <a:gdLst/>
            <a:ahLst/>
            <a:cxnLst/>
            <a:rect l="0" t="0" r="0" b="0"/>
            <a:pathLst>
              <a:path w="297180" h="1732788">
                <a:moveTo>
                  <a:pt x="49530" y="1732788"/>
                </a:moveTo>
                <a:cubicBezTo>
                  <a:pt x="22174" y="1732788"/>
                  <a:pt x="0" y="1710563"/>
                  <a:pt x="0" y="1683258"/>
                </a:cubicBezTo>
                <a:lnTo>
                  <a:pt x="0" y="49530"/>
                </a:lnTo>
                <a:cubicBezTo>
                  <a:pt x="0" y="22225"/>
                  <a:pt x="22174" y="0"/>
                  <a:pt x="49530" y="0"/>
                </a:cubicBezTo>
                <a:lnTo>
                  <a:pt x="247650" y="0"/>
                </a:lnTo>
                <a:cubicBezTo>
                  <a:pt x="275006" y="0"/>
                  <a:pt x="297180" y="22225"/>
                  <a:pt x="297180" y="49530"/>
                </a:cubicBezTo>
                <a:lnTo>
                  <a:pt x="297180" y="1683258"/>
                </a:lnTo>
                <a:cubicBezTo>
                  <a:pt x="297180" y="1710563"/>
                  <a:pt x="275006" y="1732788"/>
                  <a:pt x="247650" y="1732788"/>
                </a:cubicBezTo>
                <a:close/>
              </a:path>
            </a:pathLst>
          </a:custGeom>
          <a:ln w="12192" cap="flat">
            <a:miter lim="127000"/>
          </a:ln>
        </p:spPr>
        <p:style>
          <a:lnRef idx="1">
            <a:srgbClr val="F0AB00"/>
          </a:lnRef>
          <a:fillRef idx="0">
            <a:srgbClr val="000000">
              <a:alpha val="0"/>
            </a:srgbClr>
          </a:fillRef>
          <a:effectRef idx="0">
            <a:scrgbClr r="0" g="0" b="0"/>
          </a:effectRef>
          <a:fontRef idx="none"/>
        </p:style>
        <p:txBody>
          <a:bodyPr/>
          <a:lstStyle/>
          <a:p>
            <a:endParaRPr lang="en-US"/>
          </a:p>
        </p:txBody>
      </p:sp>
      <p:sp>
        <p:nvSpPr>
          <p:cNvPr id="56" name="Rectangle 55"/>
          <p:cNvSpPr/>
          <p:nvPr/>
        </p:nvSpPr>
        <p:spPr>
          <a:xfrm rot="16200001">
            <a:off x="684248" y="3267178"/>
            <a:ext cx="920085" cy="26147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F0AB00"/>
                </a:solidFill>
                <a:effectLst/>
                <a:latin typeface="Arial" panose="020B0604020202020204" pitchFamily="34" charset="0"/>
                <a:ea typeface="Arial" panose="020B0604020202020204" pitchFamily="34" charset="0"/>
              </a:rPr>
              <a:t>MODIFY</a:t>
            </a:r>
            <a:endParaRPr lang="en-US" sz="1100">
              <a:solidFill>
                <a:srgbClr val="000000"/>
              </a:solidFill>
              <a:effectLst/>
              <a:latin typeface="Calibri" panose="020F0502020204030204" pitchFamily="34" charset="0"/>
              <a:ea typeface="Calibri" panose="020F0502020204030204" pitchFamily="34" charset="0"/>
            </a:endParaRPr>
          </a:p>
        </p:txBody>
      </p:sp>
      <p:sp>
        <p:nvSpPr>
          <p:cNvPr id="57" name="Shape 350"/>
          <p:cNvSpPr/>
          <p:nvPr/>
        </p:nvSpPr>
        <p:spPr>
          <a:xfrm>
            <a:off x="1328946" y="2234740"/>
            <a:ext cx="292356" cy="1732684"/>
          </a:xfrm>
          <a:custGeom>
            <a:avLst/>
            <a:gdLst/>
            <a:ahLst/>
            <a:cxnLst/>
            <a:rect l="0" t="0" r="0" b="0"/>
            <a:pathLst>
              <a:path w="295656" h="1732788">
                <a:moveTo>
                  <a:pt x="49276" y="1732788"/>
                </a:moveTo>
                <a:cubicBezTo>
                  <a:pt x="22098" y="1732788"/>
                  <a:pt x="0" y="1710690"/>
                  <a:pt x="0" y="1683512"/>
                </a:cubicBezTo>
                <a:lnTo>
                  <a:pt x="0" y="49276"/>
                </a:lnTo>
                <a:cubicBezTo>
                  <a:pt x="0" y="22098"/>
                  <a:pt x="22098" y="0"/>
                  <a:pt x="49276" y="0"/>
                </a:cubicBezTo>
                <a:lnTo>
                  <a:pt x="246380" y="0"/>
                </a:lnTo>
                <a:cubicBezTo>
                  <a:pt x="273558" y="0"/>
                  <a:pt x="295656" y="22098"/>
                  <a:pt x="295656" y="49276"/>
                </a:cubicBezTo>
                <a:lnTo>
                  <a:pt x="295656" y="1683512"/>
                </a:lnTo>
                <a:cubicBezTo>
                  <a:pt x="295656" y="1710690"/>
                  <a:pt x="273558" y="1732788"/>
                  <a:pt x="246380" y="1732788"/>
                </a:cubicBezTo>
                <a:close/>
              </a:path>
            </a:pathLst>
          </a:custGeom>
          <a:ln w="12192" cap="flat">
            <a:miter lim="127000"/>
          </a:ln>
        </p:spPr>
        <p:style>
          <a:lnRef idx="1">
            <a:srgbClr val="F0AB00"/>
          </a:lnRef>
          <a:fillRef idx="0">
            <a:srgbClr val="000000">
              <a:alpha val="0"/>
            </a:srgbClr>
          </a:fillRef>
          <a:effectRef idx="0">
            <a:scrgbClr r="0" g="0" b="0"/>
          </a:effectRef>
          <a:fontRef idx="none"/>
        </p:style>
        <p:txBody>
          <a:bodyPr/>
          <a:lstStyle/>
          <a:p>
            <a:endParaRPr lang="en-US"/>
          </a:p>
        </p:txBody>
      </p:sp>
      <p:sp>
        <p:nvSpPr>
          <p:cNvPr id="58" name="Rectangle 57"/>
          <p:cNvSpPr/>
          <p:nvPr/>
        </p:nvSpPr>
        <p:spPr>
          <a:xfrm rot="16200001">
            <a:off x="1182437" y="3404157"/>
            <a:ext cx="657813" cy="26147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F0AB00"/>
                </a:solidFill>
                <a:effectLst/>
                <a:latin typeface="Arial" panose="020B0604020202020204" pitchFamily="34" charset="0"/>
                <a:ea typeface="Arial" panose="020B0604020202020204" pitchFamily="34" charset="0"/>
              </a:rPr>
              <a:t>READ</a:t>
            </a:r>
            <a:endParaRPr lang="en-US" sz="1100">
              <a:solidFill>
                <a:srgbClr val="000000"/>
              </a:solidFill>
              <a:effectLst/>
              <a:latin typeface="Calibri" panose="020F0502020204030204" pitchFamily="34" charset="0"/>
              <a:ea typeface="Calibri" panose="020F0502020204030204" pitchFamily="34" charset="0"/>
            </a:endParaRPr>
          </a:p>
        </p:txBody>
      </p:sp>
      <p:sp>
        <p:nvSpPr>
          <p:cNvPr id="59" name="Rectangle 58"/>
          <p:cNvSpPr/>
          <p:nvPr/>
        </p:nvSpPr>
        <p:spPr>
          <a:xfrm>
            <a:off x="971186" y="1675895"/>
            <a:ext cx="1656252"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F0AB00"/>
                </a:solidFill>
                <a:effectLst/>
                <a:latin typeface="Arial" panose="020B0604020202020204" pitchFamily="34" charset="0"/>
                <a:ea typeface="Arial" panose="020B0604020202020204" pitchFamily="34" charset="0"/>
              </a:rPr>
              <a:t>INTERACTION </a:t>
            </a:r>
            <a:endParaRPr lang="en-US" sz="1100">
              <a:solidFill>
                <a:srgbClr val="000000"/>
              </a:solidFill>
              <a:effectLst/>
              <a:latin typeface="Calibri" panose="020F0502020204030204" pitchFamily="34" charset="0"/>
              <a:ea typeface="Calibri" panose="020F0502020204030204" pitchFamily="34" charset="0"/>
            </a:endParaRPr>
          </a:p>
        </p:txBody>
      </p:sp>
      <p:sp>
        <p:nvSpPr>
          <p:cNvPr id="60" name="Rectangle 59"/>
          <p:cNvSpPr/>
          <p:nvPr/>
        </p:nvSpPr>
        <p:spPr>
          <a:xfrm>
            <a:off x="971186" y="1889242"/>
            <a:ext cx="799887"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F0AB00"/>
                </a:solidFill>
                <a:effectLst/>
                <a:latin typeface="Arial" panose="020B0604020202020204" pitchFamily="34" charset="0"/>
                <a:ea typeface="Arial" panose="020B0604020202020204" pitchFamily="34" charset="0"/>
              </a:rPr>
              <a:t>PHASE</a:t>
            </a:r>
            <a:endParaRPr lang="en-US" sz="1100">
              <a:solidFill>
                <a:srgbClr val="000000"/>
              </a:solidFill>
              <a:effectLst/>
              <a:latin typeface="Calibri" panose="020F0502020204030204" pitchFamily="34" charset="0"/>
              <a:ea typeface="Calibri" panose="020F0502020204030204" pitchFamily="34" charset="0"/>
            </a:endParaRPr>
          </a:p>
        </p:txBody>
      </p:sp>
      <p:sp>
        <p:nvSpPr>
          <p:cNvPr id="61" name="Shape 354"/>
          <p:cNvSpPr/>
          <p:nvPr/>
        </p:nvSpPr>
        <p:spPr>
          <a:xfrm>
            <a:off x="965761" y="2121971"/>
            <a:ext cx="1029274" cy="0"/>
          </a:xfrm>
          <a:custGeom>
            <a:avLst/>
            <a:gdLst/>
            <a:ahLst/>
            <a:cxnLst/>
            <a:rect l="0" t="0" r="0" b="0"/>
            <a:pathLst>
              <a:path w="1040892">
                <a:moveTo>
                  <a:pt x="0" y="0"/>
                </a:moveTo>
                <a:lnTo>
                  <a:pt x="1040892" y="0"/>
                </a:lnTo>
              </a:path>
            </a:pathLst>
          </a:custGeom>
          <a:ln w="12192" cap="flat">
            <a:round/>
          </a:ln>
        </p:spPr>
        <p:style>
          <a:lnRef idx="1">
            <a:srgbClr val="F0AB00"/>
          </a:lnRef>
          <a:fillRef idx="0">
            <a:srgbClr val="000000">
              <a:alpha val="0"/>
            </a:srgbClr>
          </a:fillRef>
          <a:effectRef idx="0">
            <a:scrgbClr r="0" g="0" b="0"/>
          </a:effectRef>
          <a:fontRef idx="none"/>
        </p:style>
        <p:txBody>
          <a:bodyPr/>
          <a:lstStyle/>
          <a:p>
            <a:endParaRPr lang="en-US"/>
          </a:p>
        </p:txBody>
      </p:sp>
      <p:sp>
        <p:nvSpPr>
          <p:cNvPr id="62" name="Shape 355"/>
          <p:cNvSpPr/>
          <p:nvPr/>
        </p:nvSpPr>
        <p:spPr>
          <a:xfrm>
            <a:off x="3101165" y="2132638"/>
            <a:ext cx="1516282" cy="0"/>
          </a:xfrm>
          <a:custGeom>
            <a:avLst/>
            <a:gdLst/>
            <a:ahLst/>
            <a:cxnLst/>
            <a:rect l="0" t="0" r="0" b="0"/>
            <a:pathLst>
              <a:path w="1533398">
                <a:moveTo>
                  <a:pt x="0" y="0"/>
                </a:moveTo>
                <a:lnTo>
                  <a:pt x="1533398" y="0"/>
                </a:lnTo>
              </a:path>
            </a:pathLst>
          </a:custGeom>
          <a:ln w="12192" cap="flat">
            <a:round/>
          </a:ln>
        </p:spPr>
        <p:style>
          <a:lnRef idx="1">
            <a:srgbClr val="008FD3"/>
          </a:lnRef>
          <a:fillRef idx="0">
            <a:srgbClr val="000000">
              <a:alpha val="0"/>
            </a:srgbClr>
          </a:fillRef>
          <a:effectRef idx="0">
            <a:scrgbClr r="0" g="0" b="0"/>
          </a:effectRef>
          <a:fontRef idx="none"/>
        </p:style>
        <p:txBody>
          <a:bodyPr/>
          <a:lstStyle/>
          <a:p>
            <a:endParaRPr lang="en-US"/>
          </a:p>
        </p:txBody>
      </p:sp>
      <p:sp>
        <p:nvSpPr>
          <p:cNvPr id="63" name="Shape 356"/>
          <p:cNvSpPr/>
          <p:nvPr/>
        </p:nvSpPr>
        <p:spPr>
          <a:xfrm>
            <a:off x="3731087" y="2653815"/>
            <a:ext cx="5651" cy="1734081"/>
          </a:xfrm>
          <a:custGeom>
            <a:avLst/>
            <a:gdLst/>
            <a:ahLst/>
            <a:cxnLst/>
            <a:rect l="0" t="0" r="0" b="0"/>
            <a:pathLst>
              <a:path w="5715" h="1734185">
                <a:moveTo>
                  <a:pt x="0" y="0"/>
                </a:moveTo>
                <a:lnTo>
                  <a:pt x="5715" y="1734185"/>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64" name="Shape 357"/>
          <p:cNvSpPr/>
          <p:nvPr/>
        </p:nvSpPr>
        <p:spPr>
          <a:xfrm>
            <a:off x="2844977" y="2858019"/>
            <a:ext cx="1773726" cy="237730"/>
          </a:xfrm>
          <a:custGeom>
            <a:avLst/>
            <a:gdLst/>
            <a:ahLst/>
            <a:cxnLst/>
            <a:rect l="0" t="0" r="0" b="0"/>
            <a:pathLst>
              <a:path w="1793748" h="237744">
                <a:moveTo>
                  <a:pt x="39624" y="0"/>
                </a:moveTo>
                <a:lnTo>
                  <a:pt x="1754124" y="0"/>
                </a:lnTo>
                <a:cubicBezTo>
                  <a:pt x="1775968" y="0"/>
                  <a:pt x="1793748" y="17780"/>
                  <a:pt x="1793748" y="39624"/>
                </a:cubicBezTo>
                <a:lnTo>
                  <a:pt x="1793748" y="198120"/>
                </a:lnTo>
                <a:cubicBezTo>
                  <a:pt x="1793748" y="219964"/>
                  <a:pt x="1775968" y="237744"/>
                  <a:pt x="1754124" y="237744"/>
                </a:cubicBezTo>
                <a:lnTo>
                  <a:pt x="39624" y="237744"/>
                </a:lnTo>
                <a:cubicBezTo>
                  <a:pt x="17780" y="237744"/>
                  <a:pt x="0" y="219964"/>
                  <a:pt x="0" y="198120"/>
                </a:cubicBezTo>
                <a:lnTo>
                  <a:pt x="0" y="39624"/>
                </a:lnTo>
                <a:cubicBezTo>
                  <a:pt x="0" y="17780"/>
                  <a:pt x="17780" y="0"/>
                  <a:pt x="39624" y="0"/>
                </a:cubicBezTo>
                <a:close/>
              </a:path>
            </a:pathLst>
          </a:custGeom>
          <a:ln w="0" cap="flat">
            <a:round/>
          </a:ln>
        </p:spPr>
        <p:style>
          <a:lnRef idx="0">
            <a:srgbClr val="000000">
              <a:alpha val="0"/>
            </a:srgbClr>
          </a:lnRef>
          <a:fillRef idx="1">
            <a:srgbClr val="FFFFFF"/>
          </a:fillRef>
          <a:effectRef idx="0">
            <a:scrgbClr r="0" g="0" b="0"/>
          </a:effectRef>
          <a:fontRef idx="none"/>
        </p:style>
        <p:txBody>
          <a:bodyPr/>
          <a:lstStyle/>
          <a:p>
            <a:endParaRPr lang="en-US"/>
          </a:p>
        </p:txBody>
      </p:sp>
      <p:sp>
        <p:nvSpPr>
          <p:cNvPr id="65" name="Shape 358"/>
          <p:cNvSpPr/>
          <p:nvPr/>
        </p:nvSpPr>
        <p:spPr>
          <a:xfrm>
            <a:off x="2844977" y="2858019"/>
            <a:ext cx="1773726" cy="237730"/>
          </a:xfrm>
          <a:custGeom>
            <a:avLst/>
            <a:gdLst/>
            <a:ahLst/>
            <a:cxnLst/>
            <a:rect l="0" t="0" r="0" b="0"/>
            <a:pathLst>
              <a:path w="1793748" h="237744">
                <a:moveTo>
                  <a:pt x="0" y="39624"/>
                </a:moveTo>
                <a:cubicBezTo>
                  <a:pt x="0" y="17780"/>
                  <a:pt x="17780" y="0"/>
                  <a:pt x="39624" y="0"/>
                </a:cubicBezTo>
                <a:lnTo>
                  <a:pt x="1754124" y="0"/>
                </a:lnTo>
                <a:cubicBezTo>
                  <a:pt x="1775968" y="0"/>
                  <a:pt x="1793748" y="17780"/>
                  <a:pt x="1793748" y="39624"/>
                </a:cubicBezTo>
                <a:lnTo>
                  <a:pt x="1793748" y="198120"/>
                </a:lnTo>
                <a:cubicBezTo>
                  <a:pt x="1793748" y="219964"/>
                  <a:pt x="1775968" y="237744"/>
                  <a:pt x="1754124" y="237744"/>
                </a:cubicBezTo>
                <a:lnTo>
                  <a:pt x="39624" y="237744"/>
                </a:lnTo>
                <a:cubicBezTo>
                  <a:pt x="17780" y="237744"/>
                  <a:pt x="0" y="219964"/>
                  <a:pt x="0" y="198120"/>
                </a:cubicBezTo>
                <a:close/>
              </a:path>
            </a:pathLst>
          </a:custGeom>
          <a:ln w="12192" cap="flat">
            <a:miter lim="101600"/>
          </a:ln>
        </p:spPr>
        <p:style>
          <a:lnRef idx="1">
            <a:srgbClr val="008FD3"/>
          </a:lnRef>
          <a:fillRef idx="0">
            <a:srgbClr val="000000">
              <a:alpha val="0"/>
            </a:srgbClr>
          </a:fillRef>
          <a:effectRef idx="0">
            <a:scrgbClr r="0" g="0" b="0"/>
          </a:effectRef>
          <a:fontRef idx="none"/>
        </p:style>
        <p:txBody>
          <a:bodyPr/>
          <a:lstStyle/>
          <a:p>
            <a:endParaRPr lang="en-US"/>
          </a:p>
        </p:txBody>
      </p:sp>
      <p:sp>
        <p:nvSpPr>
          <p:cNvPr id="66" name="Rectangle 65"/>
          <p:cNvSpPr/>
          <p:nvPr/>
        </p:nvSpPr>
        <p:spPr>
          <a:xfrm>
            <a:off x="2970057" y="2881687"/>
            <a:ext cx="2023325"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check_before_save</a:t>
            </a:r>
            <a:endParaRPr lang="en-US" sz="1100">
              <a:solidFill>
                <a:srgbClr val="000000"/>
              </a:solidFill>
              <a:effectLst/>
              <a:latin typeface="Calibri" panose="020F0502020204030204" pitchFamily="34" charset="0"/>
              <a:ea typeface="Calibri" panose="020F0502020204030204" pitchFamily="34" charset="0"/>
            </a:endParaRPr>
          </a:p>
        </p:txBody>
      </p:sp>
      <p:sp>
        <p:nvSpPr>
          <p:cNvPr id="67" name="Shape 360"/>
          <p:cNvSpPr/>
          <p:nvPr/>
        </p:nvSpPr>
        <p:spPr>
          <a:xfrm>
            <a:off x="2844977" y="3299952"/>
            <a:ext cx="1773726" cy="236206"/>
          </a:xfrm>
          <a:custGeom>
            <a:avLst/>
            <a:gdLst/>
            <a:ahLst/>
            <a:cxnLst/>
            <a:rect l="0" t="0" r="0" b="0"/>
            <a:pathLst>
              <a:path w="1793748" h="236220">
                <a:moveTo>
                  <a:pt x="39370" y="0"/>
                </a:move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lnTo>
                  <a:pt x="0" y="39370"/>
                </a:lnTo>
                <a:cubicBezTo>
                  <a:pt x="0" y="17653"/>
                  <a:pt x="17653" y="0"/>
                  <a:pt x="39370" y="0"/>
                </a:cubicBezTo>
                <a:close/>
              </a:path>
            </a:pathLst>
          </a:custGeom>
          <a:ln w="0" cap="flat">
            <a:miter lim="101600"/>
          </a:ln>
        </p:spPr>
        <p:style>
          <a:lnRef idx="0">
            <a:srgbClr val="000000">
              <a:alpha val="0"/>
            </a:srgbClr>
          </a:lnRef>
          <a:fillRef idx="1">
            <a:srgbClr val="FFFFFF"/>
          </a:fillRef>
          <a:effectRef idx="0">
            <a:scrgbClr r="0" g="0" b="0"/>
          </a:effectRef>
          <a:fontRef idx="none"/>
        </p:style>
        <p:txBody>
          <a:bodyPr/>
          <a:lstStyle/>
          <a:p>
            <a:endParaRPr lang="en-US"/>
          </a:p>
        </p:txBody>
      </p:sp>
      <p:sp>
        <p:nvSpPr>
          <p:cNvPr id="68" name="Shape 361"/>
          <p:cNvSpPr/>
          <p:nvPr/>
        </p:nvSpPr>
        <p:spPr>
          <a:xfrm>
            <a:off x="2844977" y="3299952"/>
            <a:ext cx="1773726" cy="236206"/>
          </a:xfrm>
          <a:custGeom>
            <a:avLst/>
            <a:gdLst/>
            <a:ahLst/>
            <a:cxnLst/>
            <a:rect l="0" t="0" r="0" b="0"/>
            <a:pathLst>
              <a:path w="1793748" h="236220">
                <a:moveTo>
                  <a:pt x="0" y="39370"/>
                </a:moveTo>
                <a:cubicBezTo>
                  <a:pt x="0" y="17653"/>
                  <a:pt x="17653" y="0"/>
                  <a:pt x="39370" y="0"/>
                </a:cubicBez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close/>
              </a:path>
            </a:pathLst>
          </a:custGeom>
          <a:ln w="12192" cap="flat">
            <a:miter lim="101600"/>
          </a:ln>
        </p:spPr>
        <p:style>
          <a:lnRef idx="1">
            <a:srgbClr val="008FD3"/>
          </a:lnRef>
          <a:fillRef idx="0">
            <a:srgbClr val="000000">
              <a:alpha val="0"/>
            </a:srgbClr>
          </a:fillRef>
          <a:effectRef idx="0">
            <a:scrgbClr r="0" g="0" b="0"/>
          </a:effectRef>
          <a:fontRef idx="none"/>
        </p:style>
        <p:txBody>
          <a:bodyPr/>
          <a:lstStyle/>
          <a:p>
            <a:endParaRPr lang="en-US"/>
          </a:p>
        </p:txBody>
      </p:sp>
      <p:sp>
        <p:nvSpPr>
          <p:cNvPr id="69" name="Rectangle 68"/>
          <p:cNvSpPr/>
          <p:nvPr/>
        </p:nvSpPr>
        <p:spPr>
          <a:xfrm>
            <a:off x="3105686" y="3323240"/>
            <a:ext cx="1664031" cy="264405"/>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adjust_numbers</a:t>
            </a:r>
            <a:endParaRPr lang="en-US" sz="1100">
              <a:solidFill>
                <a:srgbClr val="000000"/>
              </a:solidFill>
              <a:effectLst/>
              <a:latin typeface="Calibri" panose="020F0502020204030204" pitchFamily="34" charset="0"/>
              <a:ea typeface="Calibri" panose="020F0502020204030204" pitchFamily="34" charset="0"/>
            </a:endParaRPr>
          </a:p>
        </p:txBody>
      </p:sp>
      <p:sp>
        <p:nvSpPr>
          <p:cNvPr id="70" name="Shape 363"/>
          <p:cNvSpPr/>
          <p:nvPr/>
        </p:nvSpPr>
        <p:spPr>
          <a:xfrm>
            <a:off x="2844977" y="3741886"/>
            <a:ext cx="1773726" cy="236206"/>
          </a:xfrm>
          <a:custGeom>
            <a:avLst/>
            <a:gdLst/>
            <a:ahLst/>
            <a:cxnLst/>
            <a:rect l="0" t="0" r="0" b="0"/>
            <a:pathLst>
              <a:path w="1793748" h="236220">
                <a:moveTo>
                  <a:pt x="39370" y="0"/>
                </a:move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lnTo>
                  <a:pt x="0" y="39370"/>
                </a:lnTo>
                <a:cubicBezTo>
                  <a:pt x="0" y="17653"/>
                  <a:pt x="17653" y="0"/>
                  <a:pt x="39370" y="0"/>
                </a:cubicBezTo>
                <a:close/>
              </a:path>
            </a:pathLst>
          </a:custGeom>
          <a:ln w="0" cap="flat">
            <a:miter lim="101600"/>
          </a:ln>
        </p:spPr>
        <p:style>
          <a:lnRef idx="0">
            <a:srgbClr val="000000">
              <a:alpha val="0"/>
            </a:srgbClr>
          </a:lnRef>
          <a:fillRef idx="1">
            <a:srgbClr val="FFFFFF"/>
          </a:fillRef>
          <a:effectRef idx="0">
            <a:scrgbClr r="0" g="0" b="0"/>
          </a:effectRef>
          <a:fontRef idx="none"/>
        </p:style>
        <p:txBody>
          <a:bodyPr/>
          <a:lstStyle/>
          <a:p>
            <a:endParaRPr lang="en-US"/>
          </a:p>
        </p:txBody>
      </p:sp>
      <p:sp>
        <p:nvSpPr>
          <p:cNvPr id="71" name="Shape 364"/>
          <p:cNvSpPr/>
          <p:nvPr/>
        </p:nvSpPr>
        <p:spPr>
          <a:xfrm>
            <a:off x="2844977" y="3741886"/>
            <a:ext cx="1773726" cy="236206"/>
          </a:xfrm>
          <a:custGeom>
            <a:avLst/>
            <a:gdLst/>
            <a:ahLst/>
            <a:cxnLst/>
            <a:rect l="0" t="0" r="0" b="0"/>
            <a:pathLst>
              <a:path w="1793748" h="236220">
                <a:moveTo>
                  <a:pt x="0" y="39370"/>
                </a:moveTo>
                <a:cubicBezTo>
                  <a:pt x="0" y="17653"/>
                  <a:pt x="17653" y="0"/>
                  <a:pt x="39370" y="0"/>
                </a:cubicBez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close/>
              </a:path>
            </a:pathLst>
          </a:custGeom>
          <a:ln w="12192" cap="flat">
            <a:miter lim="101600"/>
          </a:ln>
        </p:spPr>
        <p:style>
          <a:lnRef idx="1">
            <a:srgbClr val="008FD3"/>
          </a:lnRef>
          <a:fillRef idx="0">
            <a:srgbClr val="000000">
              <a:alpha val="0"/>
            </a:srgbClr>
          </a:fillRef>
          <a:effectRef idx="0">
            <a:scrgbClr r="0" g="0" b="0"/>
          </a:effectRef>
          <a:fontRef idx="none"/>
        </p:style>
        <p:txBody>
          <a:bodyPr/>
          <a:lstStyle/>
          <a:p>
            <a:endParaRPr lang="en-US"/>
          </a:p>
        </p:txBody>
      </p:sp>
      <p:sp>
        <p:nvSpPr>
          <p:cNvPr id="72" name="Rectangle 71"/>
          <p:cNvSpPr/>
          <p:nvPr/>
        </p:nvSpPr>
        <p:spPr>
          <a:xfrm>
            <a:off x="3545727" y="3764919"/>
            <a:ext cx="492961"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save</a:t>
            </a:r>
            <a:endParaRPr lang="en-US" sz="1100">
              <a:solidFill>
                <a:srgbClr val="000000"/>
              </a:solidFill>
              <a:effectLst/>
              <a:latin typeface="Calibri" panose="020F0502020204030204" pitchFamily="34" charset="0"/>
              <a:ea typeface="Calibri" panose="020F0502020204030204" pitchFamily="34" charset="0"/>
            </a:endParaRPr>
          </a:p>
        </p:txBody>
      </p:sp>
      <p:sp>
        <p:nvSpPr>
          <p:cNvPr id="73" name="Shape 367"/>
          <p:cNvSpPr/>
          <p:nvPr/>
        </p:nvSpPr>
        <p:spPr>
          <a:xfrm>
            <a:off x="1928727" y="4502316"/>
            <a:ext cx="1374374" cy="402312"/>
          </a:xfrm>
          <a:custGeom>
            <a:avLst/>
            <a:gdLst/>
            <a:ahLst/>
            <a:cxnLst/>
            <a:rect l="0" t="0" r="0" b="0"/>
            <a:pathLst>
              <a:path w="1389888" h="402336">
                <a:moveTo>
                  <a:pt x="0" y="201168"/>
                </a:moveTo>
                <a:cubicBezTo>
                  <a:pt x="0" y="90043"/>
                  <a:pt x="90043" y="0"/>
                  <a:pt x="201168" y="0"/>
                </a:cubicBezTo>
                <a:lnTo>
                  <a:pt x="1188720" y="0"/>
                </a:lnTo>
                <a:cubicBezTo>
                  <a:pt x="1299845" y="0"/>
                  <a:pt x="1389888" y="90043"/>
                  <a:pt x="1389888" y="201168"/>
                </a:cubicBezTo>
                <a:lnTo>
                  <a:pt x="1389888" y="201168"/>
                </a:lnTo>
                <a:cubicBezTo>
                  <a:pt x="1389888" y="312293"/>
                  <a:pt x="1299845" y="402336"/>
                  <a:pt x="1188720" y="402336"/>
                </a:cubicBezTo>
                <a:lnTo>
                  <a:pt x="201168" y="402336"/>
                </a:lnTo>
                <a:cubicBezTo>
                  <a:pt x="90043" y="402336"/>
                  <a:pt x="0" y="312293"/>
                  <a:pt x="0" y="201168"/>
                </a:cubicBezTo>
                <a:close/>
              </a:path>
            </a:pathLst>
          </a:custGeom>
          <a:ln w="12192" cap="flat">
            <a:miter lim="101600"/>
          </a:ln>
        </p:spPr>
        <p:style>
          <a:lnRef idx="1">
            <a:srgbClr val="666666"/>
          </a:lnRef>
          <a:fillRef idx="0">
            <a:srgbClr val="000000">
              <a:alpha val="0"/>
            </a:srgbClr>
          </a:fillRef>
          <a:effectRef idx="0">
            <a:scrgbClr r="0" g="0" b="0"/>
          </a:effectRef>
          <a:fontRef idx="none"/>
        </p:style>
        <p:txBody>
          <a:bodyPr/>
          <a:lstStyle/>
          <a:p>
            <a:endParaRPr lang="en-US"/>
          </a:p>
        </p:txBody>
      </p:sp>
      <p:sp>
        <p:nvSpPr>
          <p:cNvPr id="74" name="Rectangle 73"/>
          <p:cNvSpPr/>
          <p:nvPr/>
        </p:nvSpPr>
        <p:spPr>
          <a:xfrm>
            <a:off x="2163567" y="4531143"/>
            <a:ext cx="1309574" cy="22598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7F7F7F"/>
                </a:solidFill>
                <a:effectLst/>
                <a:latin typeface="Arial" panose="020B0604020202020204" pitchFamily="34" charset="0"/>
                <a:ea typeface="Arial" panose="020B0604020202020204" pitchFamily="34" charset="0"/>
              </a:rPr>
              <a:t>Transactional  </a:t>
            </a:r>
            <a:endParaRPr lang="en-US" sz="1100">
              <a:solidFill>
                <a:srgbClr val="000000"/>
              </a:solidFill>
              <a:effectLst/>
              <a:latin typeface="Calibri" panose="020F0502020204030204" pitchFamily="34" charset="0"/>
              <a:ea typeface="Calibri" panose="020F0502020204030204" pitchFamily="34" charset="0"/>
            </a:endParaRPr>
          </a:p>
        </p:txBody>
      </p:sp>
      <p:sp>
        <p:nvSpPr>
          <p:cNvPr id="75" name="Rectangle 74"/>
          <p:cNvSpPr/>
          <p:nvPr/>
        </p:nvSpPr>
        <p:spPr>
          <a:xfrm>
            <a:off x="2421513" y="4695725"/>
            <a:ext cx="516908" cy="22598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7F7F7F"/>
                </a:solidFill>
                <a:effectLst/>
                <a:latin typeface="Arial" panose="020B0604020202020204" pitchFamily="34" charset="0"/>
                <a:ea typeface="Arial" panose="020B0604020202020204" pitchFamily="34" charset="0"/>
              </a:rPr>
              <a:t>buffer</a:t>
            </a:r>
            <a:endParaRPr lang="en-US" sz="1100">
              <a:solidFill>
                <a:srgbClr val="000000"/>
              </a:solidFill>
              <a:effectLst/>
              <a:latin typeface="Calibri" panose="020F0502020204030204" pitchFamily="34" charset="0"/>
              <a:ea typeface="Calibri" panose="020F0502020204030204" pitchFamily="34" charset="0"/>
            </a:endParaRPr>
          </a:p>
        </p:txBody>
      </p:sp>
      <p:sp>
        <p:nvSpPr>
          <p:cNvPr id="76" name="Shape 371"/>
          <p:cNvSpPr/>
          <p:nvPr/>
        </p:nvSpPr>
        <p:spPr>
          <a:xfrm>
            <a:off x="1108925" y="3961328"/>
            <a:ext cx="820304" cy="741508"/>
          </a:xfrm>
          <a:custGeom>
            <a:avLst/>
            <a:gdLst/>
            <a:ahLst/>
            <a:cxnLst/>
            <a:rect l="0" t="0" r="0" b="0"/>
            <a:pathLst>
              <a:path w="829564" h="741553">
                <a:moveTo>
                  <a:pt x="0" y="0"/>
                </a:moveTo>
                <a:lnTo>
                  <a:pt x="0" y="741553"/>
                </a:lnTo>
                <a:lnTo>
                  <a:pt x="829564" y="741553"/>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77" name="Shape 373"/>
          <p:cNvSpPr/>
          <p:nvPr/>
        </p:nvSpPr>
        <p:spPr>
          <a:xfrm>
            <a:off x="1475124" y="3967424"/>
            <a:ext cx="453227" cy="735794"/>
          </a:xfrm>
          <a:custGeom>
            <a:avLst/>
            <a:gdLst/>
            <a:ahLst/>
            <a:cxnLst/>
            <a:rect l="0" t="0" r="0" b="0"/>
            <a:pathLst>
              <a:path w="458343" h="735838">
                <a:moveTo>
                  <a:pt x="0" y="0"/>
                </a:moveTo>
                <a:lnTo>
                  <a:pt x="0" y="735838"/>
                </a:lnTo>
                <a:lnTo>
                  <a:pt x="458343" y="735838"/>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78" name="Shape 374"/>
          <p:cNvSpPr/>
          <p:nvPr/>
        </p:nvSpPr>
        <p:spPr>
          <a:xfrm>
            <a:off x="2615915" y="2534950"/>
            <a:ext cx="228560" cy="1966858"/>
          </a:xfrm>
          <a:custGeom>
            <a:avLst/>
            <a:gdLst/>
            <a:ahLst/>
            <a:cxnLst/>
            <a:rect l="0" t="0" r="0" b="0"/>
            <a:pathLst>
              <a:path w="231140" h="1966976">
                <a:moveTo>
                  <a:pt x="231140" y="0"/>
                </a:moveTo>
                <a:lnTo>
                  <a:pt x="0" y="0"/>
                </a:lnTo>
                <a:lnTo>
                  <a:pt x="0" y="1966976"/>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79" name="Shape 375"/>
          <p:cNvSpPr/>
          <p:nvPr/>
        </p:nvSpPr>
        <p:spPr>
          <a:xfrm>
            <a:off x="2615915" y="2976884"/>
            <a:ext cx="228560" cy="1525305"/>
          </a:xfrm>
          <a:custGeom>
            <a:avLst/>
            <a:gdLst/>
            <a:ahLst/>
            <a:cxnLst/>
            <a:rect l="0" t="0" r="0" b="0"/>
            <a:pathLst>
              <a:path w="231140" h="1525397">
                <a:moveTo>
                  <a:pt x="231140" y="0"/>
                </a:moveTo>
                <a:lnTo>
                  <a:pt x="0" y="0"/>
                </a:lnTo>
                <a:lnTo>
                  <a:pt x="0" y="1525397"/>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80" name="Shape 376"/>
          <p:cNvSpPr/>
          <p:nvPr/>
        </p:nvSpPr>
        <p:spPr>
          <a:xfrm>
            <a:off x="2615915" y="3418817"/>
            <a:ext cx="228560" cy="1083880"/>
          </a:xfrm>
          <a:custGeom>
            <a:avLst/>
            <a:gdLst/>
            <a:ahLst/>
            <a:cxnLst/>
            <a:rect l="0" t="0" r="0" b="0"/>
            <a:pathLst>
              <a:path w="231140" h="1083945">
                <a:moveTo>
                  <a:pt x="231140" y="0"/>
                </a:moveTo>
                <a:lnTo>
                  <a:pt x="0" y="0"/>
                </a:lnTo>
                <a:lnTo>
                  <a:pt x="0" y="1083945"/>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81" name="Shape 377"/>
          <p:cNvSpPr/>
          <p:nvPr/>
        </p:nvSpPr>
        <p:spPr>
          <a:xfrm>
            <a:off x="2615915" y="3859226"/>
            <a:ext cx="228560" cy="642327"/>
          </a:xfrm>
          <a:custGeom>
            <a:avLst/>
            <a:gdLst/>
            <a:ahLst/>
            <a:cxnLst/>
            <a:rect l="0" t="0" r="0" b="0"/>
            <a:pathLst>
              <a:path w="231140" h="642366">
                <a:moveTo>
                  <a:pt x="231140" y="0"/>
                </a:moveTo>
                <a:lnTo>
                  <a:pt x="0" y="0"/>
                </a:lnTo>
                <a:lnTo>
                  <a:pt x="0" y="642366"/>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82" name="Shape 378"/>
          <p:cNvSpPr/>
          <p:nvPr/>
        </p:nvSpPr>
        <p:spPr>
          <a:xfrm>
            <a:off x="1696651" y="2228645"/>
            <a:ext cx="292356" cy="1732684"/>
          </a:xfrm>
          <a:custGeom>
            <a:avLst/>
            <a:gdLst/>
            <a:ahLst/>
            <a:cxnLst/>
            <a:rect l="0" t="0" r="0" b="0"/>
            <a:pathLst>
              <a:path w="295656" h="1732788">
                <a:moveTo>
                  <a:pt x="49276" y="0"/>
                </a:moveTo>
                <a:lnTo>
                  <a:pt x="246380" y="0"/>
                </a:lnTo>
                <a:cubicBezTo>
                  <a:pt x="273558" y="0"/>
                  <a:pt x="295656" y="22098"/>
                  <a:pt x="295656" y="49276"/>
                </a:cubicBezTo>
                <a:lnTo>
                  <a:pt x="295656" y="1683512"/>
                </a:lnTo>
                <a:cubicBezTo>
                  <a:pt x="295656" y="1710690"/>
                  <a:pt x="273558" y="1732788"/>
                  <a:pt x="246380" y="1732788"/>
                </a:cubicBezTo>
                <a:lnTo>
                  <a:pt x="49276" y="1732788"/>
                </a:lnTo>
                <a:cubicBezTo>
                  <a:pt x="22098" y="1732788"/>
                  <a:pt x="0" y="1710690"/>
                  <a:pt x="0" y="1683512"/>
                </a:cubicBezTo>
                <a:lnTo>
                  <a:pt x="0" y="49276"/>
                </a:lnTo>
                <a:cubicBezTo>
                  <a:pt x="0" y="22098"/>
                  <a:pt x="22098" y="0"/>
                  <a:pt x="49276" y="0"/>
                </a:cubicBezTo>
                <a:close/>
              </a:path>
            </a:pathLst>
          </a:custGeom>
          <a:ln w="0" cap="flat">
            <a:round/>
          </a:ln>
        </p:spPr>
        <p:style>
          <a:lnRef idx="0">
            <a:srgbClr val="000000">
              <a:alpha val="0"/>
            </a:srgbClr>
          </a:lnRef>
          <a:fillRef idx="1">
            <a:srgbClr val="FFFFFF"/>
          </a:fillRef>
          <a:effectRef idx="0">
            <a:scrgbClr r="0" g="0" b="0"/>
          </a:effectRef>
          <a:fontRef idx="none"/>
        </p:style>
        <p:txBody>
          <a:bodyPr/>
          <a:lstStyle/>
          <a:p>
            <a:endParaRPr lang="en-US"/>
          </a:p>
        </p:txBody>
      </p:sp>
      <p:sp>
        <p:nvSpPr>
          <p:cNvPr id="83" name="Shape 380"/>
          <p:cNvSpPr/>
          <p:nvPr/>
        </p:nvSpPr>
        <p:spPr>
          <a:xfrm>
            <a:off x="1696651" y="2228645"/>
            <a:ext cx="292356" cy="1732684"/>
          </a:xfrm>
          <a:custGeom>
            <a:avLst/>
            <a:gdLst/>
            <a:ahLst/>
            <a:cxnLst/>
            <a:rect l="0" t="0" r="0" b="0"/>
            <a:pathLst>
              <a:path w="295656" h="1732788">
                <a:moveTo>
                  <a:pt x="49276" y="1732788"/>
                </a:moveTo>
                <a:cubicBezTo>
                  <a:pt x="22098" y="1732788"/>
                  <a:pt x="0" y="1710690"/>
                  <a:pt x="0" y="1683512"/>
                </a:cubicBezTo>
                <a:lnTo>
                  <a:pt x="0" y="49276"/>
                </a:lnTo>
                <a:cubicBezTo>
                  <a:pt x="0" y="22098"/>
                  <a:pt x="22098" y="0"/>
                  <a:pt x="49276" y="0"/>
                </a:cubicBezTo>
                <a:lnTo>
                  <a:pt x="246380" y="0"/>
                </a:lnTo>
                <a:cubicBezTo>
                  <a:pt x="273558" y="0"/>
                  <a:pt x="295656" y="22098"/>
                  <a:pt x="295656" y="49276"/>
                </a:cubicBezTo>
                <a:lnTo>
                  <a:pt x="295656" y="1683512"/>
                </a:lnTo>
                <a:cubicBezTo>
                  <a:pt x="295656" y="1710690"/>
                  <a:pt x="273558" y="1732788"/>
                  <a:pt x="246380" y="1732788"/>
                </a:cubicBezTo>
                <a:close/>
              </a:path>
            </a:pathLst>
          </a:custGeom>
          <a:ln w="12192" cap="flat">
            <a:miter lim="101600"/>
          </a:ln>
        </p:spPr>
        <p:style>
          <a:lnRef idx="1">
            <a:srgbClr val="F0AB00"/>
          </a:lnRef>
          <a:fillRef idx="0">
            <a:srgbClr val="000000">
              <a:alpha val="0"/>
            </a:srgbClr>
          </a:fillRef>
          <a:effectRef idx="0">
            <a:scrgbClr r="0" g="0" b="0"/>
          </a:effectRef>
          <a:fontRef idx="none"/>
        </p:style>
        <p:txBody>
          <a:bodyPr/>
          <a:lstStyle/>
          <a:p>
            <a:endParaRPr lang="en-US"/>
          </a:p>
        </p:txBody>
      </p:sp>
      <p:sp>
        <p:nvSpPr>
          <p:cNvPr id="84" name="Rectangle 83"/>
          <p:cNvSpPr/>
          <p:nvPr/>
        </p:nvSpPr>
        <p:spPr>
          <a:xfrm rot="16200001">
            <a:off x="1556279" y="3404955"/>
            <a:ext cx="644534" cy="26147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F0AB00"/>
                </a:solidFill>
                <a:effectLst/>
                <a:latin typeface="Arial" panose="020B0604020202020204" pitchFamily="34" charset="0"/>
                <a:ea typeface="Arial" panose="020B0604020202020204" pitchFamily="34" charset="0"/>
              </a:rPr>
              <a:t>LOCK</a:t>
            </a:r>
            <a:endParaRPr lang="en-US" sz="1100">
              <a:solidFill>
                <a:srgbClr val="000000"/>
              </a:solidFill>
              <a:effectLst/>
              <a:latin typeface="Calibri" panose="020F0502020204030204" pitchFamily="34" charset="0"/>
              <a:ea typeface="Calibri" panose="020F0502020204030204" pitchFamily="34" charset="0"/>
            </a:endParaRPr>
          </a:p>
        </p:txBody>
      </p:sp>
      <p:sp>
        <p:nvSpPr>
          <p:cNvPr id="85" name="Shape 383"/>
          <p:cNvSpPr/>
          <p:nvPr/>
        </p:nvSpPr>
        <p:spPr>
          <a:xfrm>
            <a:off x="1842829" y="3961328"/>
            <a:ext cx="86275" cy="741508"/>
          </a:xfrm>
          <a:custGeom>
            <a:avLst/>
            <a:gdLst/>
            <a:ahLst/>
            <a:cxnLst/>
            <a:rect l="0" t="0" r="0" b="0"/>
            <a:pathLst>
              <a:path w="87249" h="741553">
                <a:moveTo>
                  <a:pt x="0" y="0"/>
                </a:moveTo>
                <a:lnTo>
                  <a:pt x="0" y="741553"/>
                </a:lnTo>
                <a:lnTo>
                  <a:pt x="87249" y="741553"/>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pic>
        <p:nvPicPr>
          <p:cNvPr id="86" name="Picture 85"/>
          <p:cNvPicPr/>
          <p:nvPr/>
        </p:nvPicPr>
        <p:blipFill>
          <a:blip r:embed="rId3"/>
          <a:stretch>
            <a:fillRect/>
          </a:stretch>
        </p:blipFill>
        <p:spPr>
          <a:xfrm>
            <a:off x="3352832" y="4252395"/>
            <a:ext cx="756509" cy="766526"/>
          </a:xfrm>
          <a:prstGeom prst="rect">
            <a:avLst/>
          </a:prstGeom>
        </p:spPr>
      </p:pic>
      <p:sp>
        <p:nvSpPr>
          <p:cNvPr id="88" name="Shape 386"/>
          <p:cNvSpPr/>
          <p:nvPr/>
        </p:nvSpPr>
        <p:spPr>
          <a:xfrm>
            <a:off x="582986" y="1442308"/>
            <a:ext cx="4190937" cy="4218178"/>
          </a:xfrm>
          <a:custGeom>
            <a:avLst/>
            <a:gdLst/>
            <a:ahLst/>
            <a:cxnLst/>
            <a:rect l="0" t="0" r="0" b="0"/>
            <a:pathLst>
              <a:path w="4238244" h="4218432">
                <a:moveTo>
                  <a:pt x="0" y="159893"/>
                </a:moveTo>
                <a:cubicBezTo>
                  <a:pt x="0" y="71628"/>
                  <a:pt x="71603" y="0"/>
                  <a:pt x="159918" y="0"/>
                </a:cubicBezTo>
                <a:lnTo>
                  <a:pt x="4078351" y="0"/>
                </a:lnTo>
                <a:cubicBezTo>
                  <a:pt x="4166616" y="0"/>
                  <a:pt x="4238244" y="71628"/>
                  <a:pt x="4238244" y="159893"/>
                </a:cubicBezTo>
                <a:lnTo>
                  <a:pt x="4238244" y="4058514"/>
                </a:lnTo>
                <a:cubicBezTo>
                  <a:pt x="4238244" y="4146829"/>
                  <a:pt x="4166616" y="4218432"/>
                  <a:pt x="4078351" y="4218432"/>
                </a:cubicBezTo>
                <a:lnTo>
                  <a:pt x="159918" y="4218432"/>
                </a:lnTo>
                <a:cubicBezTo>
                  <a:pt x="71603" y="4218432"/>
                  <a:pt x="0" y="4146829"/>
                  <a:pt x="0" y="4058514"/>
                </a:cubicBezTo>
                <a:close/>
              </a:path>
            </a:pathLst>
          </a:custGeom>
          <a:ln w="12192" cap="flat">
            <a:miter lim="101600"/>
          </a:ln>
        </p:spPr>
        <p:style>
          <a:lnRef idx="1">
            <a:srgbClr val="CCCCCC"/>
          </a:lnRef>
          <a:fillRef idx="0">
            <a:srgbClr val="000000">
              <a:alpha val="0"/>
            </a:srgbClr>
          </a:fillRef>
          <a:effectRef idx="0">
            <a:scrgbClr r="0" g="0" b="0"/>
          </a:effectRef>
          <a:fontRef idx="none"/>
        </p:style>
        <p:txBody>
          <a:bodyPr/>
          <a:lstStyle/>
          <a:p>
            <a:endParaRPr lang="en-US"/>
          </a:p>
        </p:txBody>
      </p:sp>
      <p:sp>
        <p:nvSpPr>
          <p:cNvPr id="89" name="Rectangle 88"/>
          <p:cNvSpPr/>
          <p:nvPr/>
        </p:nvSpPr>
        <p:spPr>
          <a:xfrm>
            <a:off x="864190" y="5375690"/>
            <a:ext cx="3302733"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7F7F7F"/>
                </a:solidFill>
                <a:effectLst/>
                <a:latin typeface="Arial" panose="020B0604020202020204" pitchFamily="34" charset="0"/>
                <a:ea typeface="Arial" panose="020B0604020202020204" pitchFamily="34" charset="0"/>
              </a:rPr>
              <a:t>BUSINESS OBJECT RUNTIME</a:t>
            </a:r>
            <a:endParaRPr lang="en-US" sz="110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1376539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Flow of Development (Unmanaged Scenario)</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Travel – Using /demo/travel</a:t>
            </a:r>
          </a:p>
          <a:p>
            <a:pPr algn="ctr"/>
            <a:r>
              <a:rPr lang="en-US" sz="1400" dirty="0"/>
              <a:t>Projection view- what we want to show to UI</a:t>
            </a:r>
            <a:endParaRPr lang="en-IN" sz="1400" dirty="0"/>
          </a:p>
          <a:p>
            <a:pPr algn="ctr"/>
            <a:endParaRPr lang="en-US" dirty="0"/>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p:spPr>
        <p:txBody>
          <a:bodyPr wrap="none">
            <a:spAutoFit/>
          </a:bodyPr>
          <a:lstStyle/>
          <a:p>
            <a:r>
              <a:rPr lang="en-US" dirty="0">
                <a:solidFill>
                  <a:schemeClr val="bg1"/>
                </a:solidFill>
              </a:rPr>
              <a:t>1</a:t>
            </a:r>
            <a:endParaRPr lang="en-US" dirty="0"/>
          </a:p>
        </p:txBody>
      </p:sp>
      <p:sp>
        <p:nvSpPr>
          <p:cNvPr id="36" name="Rectangle 35"/>
          <p:cNvSpPr/>
          <p:nvPr/>
        </p:nvSpPr>
        <p:spPr>
          <a:xfrm>
            <a:off x="5374332" y="5157192"/>
            <a:ext cx="340158" cy="461665"/>
          </a:xfrm>
          <a:prstGeom prst="rect">
            <a:avLst/>
          </a:prstGeom>
        </p:spPr>
        <p:txBody>
          <a:bodyPr wrap="none">
            <a:spAutoFit/>
          </a:bodyPr>
          <a:lstStyle/>
          <a:p>
            <a:r>
              <a:rPr lang="en-US" dirty="0">
                <a:solidFill>
                  <a:schemeClr val="bg1"/>
                </a:solidFill>
              </a:rPr>
              <a:t>1</a:t>
            </a:r>
            <a:endParaRPr lang="en-US" dirty="0"/>
          </a:p>
        </p:txBody>
      </p:sp>
      <p:sp>
        <p:nvSpPr>
          <p:cNvPr id="37" name="Rectangle 36"/>
          <p:cNvSpPr/>
          <p:nvPr/>
        </p:nvSpPr>
        <p:spPr>
          <a:xfrm>
            <a:off x="3070076" y="5415607"/>
            <a:ext cx="383438" cy="461665"/>
          </a:xfrm>
          <a:prstGeom prst="rect">
            <a:avLst/>
          </a:prstGeom>
        </p:spPr>
        <p:txBody>
          <a:bodyPr wrap="none">
            <a:spAutoFit/>
          </a:bodyPr>
          <a:lstStyle/>
          <a:p>
            <a:r>
              <a:rPr lang="en-US" dirty="0">
                <a:solidFill>
                  <a:schemeClr val="bg1"/>
                </a:solidFill>
              </a:rPr>
              <a:t>N</a:t>
            </a:r>
            <a:endParaRPr lang="en-US" dirty="0"/>
          </a:p>
        </p:txBody>
      </p:sp>
      <p:sp>
        <p:nvSpPr>
          <p:cNvPr id="38" name="Rectangle 37"/>
          <p:cNvSpPr/>
          <p:nvPr/>
        </p:nvSpPr>
        <p:spPr>
          <a:xfrm>
            <a:off x="7295150" y="5445224"/>
            <a:ext cx="383438" cy="461665"/>
          </a:xfrm>
          <a:prstGeom prst="rect">
            <a:avLst/>
          </a:prstGeom>
        </p:spPr>
        <p:txBody>
          <a:bodyPr wrap="none">
            <a:spAutoFit/>
          </a:bodyPr>
          <a:lstStyle/>
          <a:p>
            <a:r>
              <a:rPr lang="en-US" dirty="0">
                <a:solidFill>
                  <a:schemeClr val="bg1"/>
                </a:solidFill>
              </a:rPr>
              <a:t>N</a:t>
            </a:r>
            <a:endParaRPr lang="en-US" dirty="0"/>
          </a:p>
        </p:txBody>
      </p:sp>
      <p:sp>
        <p:nvSpPr>
          <p:cNvPr id="39" name="Rectangle 38"/>
          <p:cNvSpPr/>
          <p:nvPr/>
        </p:nvSpPr>
        <p:spPr>
          <a:xfrm>
            <a:off x="8807318" y="4437112"/>
            <a:ext cx="383438" cy="461665"/>
          </a:xfrm>
          <a:prstGeom prst="rect">
            <a:avLst/>
          </a:prstGeom>
        </p:spPr>
        <p:txBody>
          <a:bodyPr wrap="none">
            <a:spAutoFit/>
          </a:bodyPr>
          <a:lstStyle/>
          <a:p>
            <a:r>
              <a:rPr lang="en-US" dirty="0">
                <a:solidFill>
                  <a:schemeClr val="bg1"/>
                </a:solidFill>
              </a:rPr>
              <a:t>N</a:t>
            </a:r>
            <a:endParaRPr lang="en-US" dirty="0"/>
          </a:p>
        </p:txBody>
      </p:sp>
      <p:sp>
        <p:nvSpPr>
          <p:cNvPr id="31" name="Chevron 30"/>
          <p:cNvSpPr/>
          <p:nvPr/>
        </p:nvSpPr>
        <p:spPr>
          <a:xfrm rot="-5400000">
            <a:off x="5215326" y="2922002"/>
            <a:ext cx="288032" cy="28803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hevron 40"/>
          <p:cNvSpPr/>
          <p:nvPr/>
        </p:nvSpPr>
        <p:spPr>
          <a:xfrm rot="-5400000">
            <a:off x="5203278" y="4104110"/>
            <a:ext cx="288032" cy="28803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hevron 41"/>
          <p:cNvSpPr/>
          <p:nvPr/>
        </p:nvSpPr>
        <p:spPr>
          <a:xfrm rot="-5400000">
            <a:off x="5203278" y="1829834"/>
            <a:ext cx="288032" cy="28803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972743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Defining Data Models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4" name="Rectangle 3"/>
          <p:cNvSpPr/>
          <p:nvPr/>
        </p:nvSpPr>
        <p:spPr>
          <a:xfrm>
            <a:off x="693813" y="980728"/>
            <a:ext cx="5201222" cy="369332"/>
          </a:xfrm>
          <a:prstGeom prst="rect">
            <a:avLst/>
          </a:prstGeom>
        </p:spPr>
        <p:txBody>
          <a:bodyPr wrap="square">
            <a:spAutoFit/>
          </a:bodyPr>
          <a:lstStyle/>
          <a:p>
            <a:pPr algn="just"/>
            <a:r>
              <a:rPr lang="en-US" sz="1800" dirty="0">
                <a:solidFill>
                  <a:schemeClr val="bg1"/>
                </a:solidFill>
              </a:rPr>
              <a:t>Create Customer CDS View “</a:t>
            </a:r>
            <a:r>
              <a:rPr lang="en-US" sz="1800" dirty="0">
                <a:solidFill>
                  <a:schemeClr val="bg1"/>
                </a:solidFill>
                <a:hlinkClick r:id="rId3"/>
              </a:rPr>
              <a:t>ZI_Customer_U_XX</a:t>
            </a:r>
            <a:r>
              <a:rPr lang="en-US" sz="1800" dirty="0">
                <a:solidFill>
                  <a:schemeClr val="bg1"/>
                </a:solidFill>
              </a:rPr>
              <a:t>”</a:t>
            </a:r>
            <a:endParaRPr lang="en-IN" sz="1800" dirty="0">
              <a:solidFill>
                <a:schemeClr val="bg1"/>
              </a:solidFill>
            </a:endParaRPr>
          </a:p>
        </p:txBody>
      </p:sp>
      <p:cxnSp>
        <p:nvCxnSpPr>
          <p:cNvPr id="6" name="Straight Connector 5"/>
          <p:cNvCxnSpPr/>
          <p:nvPr/>
        </p:nvCxnSpPr>
        <p:spPr>
          <a:xfrm rot="-60000" flipV="1">
            <a:off x="6275076" y="1062183"/>
            <a:ext cx="63975" cy="53035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53830" y="980728"/>
            <a:ext cx="5201222" cy="369332"/>
          </a:xfrm>
          <a:prstGeom prst="rect">
            <a:avLst/>
          </a:prstGeom>
        </p:spPr>
        <p:txBody>
          <a:bodyPr wrap="square">
            <a:spAutoFit/>
          </a:bodyPr>
          <a:lstStyle/>
          <a:p>
            <a:pPr algn="just"/>
            <a:r>
              <a:rPr lang="en-US" sz="1800" dirty="0">
                <a:solidFill>
                  <a:schemeClr val="bg1"/>
                </a:solidFill>
              </a:rPr>
              <a:t>Create </a:t>
            </a:r>
            <a:r>
              <a:rPr lang="en-US" sz="1800" dirty="0" smtClean="0">
                <a:solidFill>
                  <a:schemeClr val="bg1"/>
                </a:solidFill>
              </a:rPr>
              <a:t>Agency </a:t>
            </a:r>
            <a:r>
              <a:rPr lang="en-US" sz="1800" dirty="0">
                <a:solidFill>
                  <a:schemeClr val="bg1"/>
                </a:solidFill>
              </a:rPr>
              <a:t>CDS View “</a:t>
            </a:r>
            <a:r>
              <a:rPr lang="en-US" sz="1800" dirty="0">
                <a:solidFill>
                  <a:schemeClr val="bg1"/>
                </a:solidFill>
                <a:hlinkClick r:id="rId4"/>
              </a:rPr>
              <a:t>ZI_Agency_U_XX</a:t>
            </a:r>
            <a:r>
              <a:rPr lang="en-US" sz="1800" dirty="0">
                <a:solidFill>
                  <a:schemeClr val="bg1"/>
                </a:solidFill>
              </a:rPr>
              <a:t>”</a:t>
            </a:r>
            <a:endParaRPr lang="en-IN" sz="1800" dirty="0">
              <a:solidFill>
                <a:schemeClr val="bg1"/>
              </a:solidFill>
            </a:endParaRPr>
          </a:p>
        </p:txBody>
      </p:sp>
      <p:pic>
        <p:nvPicPr>
          <p:cNvPr id="5" name="Picture 4"/>
          <p:cNvPicPr>
            <a:picLocks noChangeAspect="1"/>
          </p:cNvPicPr>
          <p:nvPr/>
        </p:nvPicPr>
        <p:blipFill>
          <a:blip r:embed="rId5"/>
          <a:stretch>
            <a:fillRect/>
          </a:stretch>
        </p:blipFill>
        <p:spPr>
          <a:xfrm>
            <a:off x="693811" y="1628800"/>
            <a:ext cx="5201221" cy="4452466"/>
          </a:xfrm>
          <a:prstGeom prst="rect">
            <a:avLst/>
          </a:prstGeom>
        </p:spPr>
      </p:pic>
      <p:pic>
        <p:nvPicPr>
          <p:cNvPr id="7" name="Picture 6"/>
          <p:cNvPicPr>
            <a:picLocks noChangeAspect="1"/>
          </p:cNvPicPr>
          <p:nvPr/>
        </p:nvPicPr>
        <p:blipFill>
          <a:blip r:embed="rId6"/>
          <a:stretch>
            <a:fillRect/>
          </a:stretch>
        </p:blipFill>
        <p:spPr>
          <a:xfrm>
            <a:off x="6806547" y="1628800"/>
            <a:ext cx="5192521" cy="4452466"/>
          </a:xfrm>
          <a:prstGeom prst="rect">
            <a:avLst/>
          </a:prstGeom>
        </p:spPr>
      </p:pic>
    </p:spTree>
    <p:extLst>
      <p:ext uri="{BB962C8B-B14F-4D97-AF65-F5344CB8AC3E}">
        <p14:creationId xmlns:p14="http://schemas.microsoft.com/office/powerpoint/2010/main" val="119579959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Root CDS Entity</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7205890" y="944005"/>
            <a:ext cx="4049094" cy="2031325"/>
          </a:xfrm>
          <a:prstGeom prst="rect">
            <a:avLst/>
          </a:prstGeom>
        </p:spPr>
        <p:txBody>
          <a:bodyPr wrap="square">
            <a:spAutoFit/>
          </a:bodyPr>
          <a:lstStyle/>
          <a:p>
            <a:pPr algn="just"/>
            <a:r>
              <a:rPr lang="en-US" sz="1800" dirty="0">
                <a:solidFill>
                  <a:schemeClr val="bg1"/>
                </a:solidFill>
              </a:rPr>
              <a:t>On top of Customer and Agency CDS View we Create Root CDS View </a:t>
            </a:r>
            <a:r>
              <a:rPr lang="en-US" sz="1800" dirty="0" smtClean="0">
                <a:solidFill>
                  <a:schemeClr val="bg1"/>
                </a:solidFill>
              </a:rPr>
              <a:t>Entity </a:t>
            </a:r>
            <a:r>
              <a:rPr lang="en-US" sz="1800" dirty="0">
                <a:solidFill>
                  <a:schemeClr val="bg1"/>
                </a:solidFill>
              </a:rPr>
              <a:t>called “</a:t>
            </a:r>
            <a:r>
              <a:rPr lang="en-US" sz="1800" dirty="0">
                <a:solidFill>
                  <a:schemeClr val="bg1"/>
                </a:solidFill>
                <a:hlinkClick r:id="rId3"/>
              </a:rPr>
              <a:t>ZI_TRAVEL_U_XX</a:t>
            </a:r>
            <a:r>
              <a:rPr lang="en-US" sz="1800" dirty="0">
                <a:solidFill>
                  <a:schemeClr val="bg1"/>
                </a:solidFill>
              </a:rPr>
              <a:t>”.</a:t>
            </a:r>
          </a:p>
          <a:p>
            <a:pPr algn="just"/>
            <a:r>
              <a:rPr lang="en-US" sz="1800" dirty="0">
                <a:solidFill>
                  <a:schemeClr val="bg1"/>
                </a:solidFill>
              </a:rPr>
              <a:t>With Annotations like Metadata ,Search ,</a:t>
            </a:r>
          </a:p>
          <a:p>
            <a:pPr algn="just"/>
            <a:r>
              <a:rPr lang="en-US" sz="1800" dirty="0">
                <a:solidFill>
                  <a:schemeClr val="bg1"/>
                </a:solidFill>
              </a:rPr>
              <a:t>Semantic Annotation etc.</a:t>
            </a:r>
          </a:p>
          <a:p>
            <a:pPr algn="just"/>
            <a:r>
              <a:rPr lang="en-US" sz="1800" dirty="0">
                <a:solidFill>
                  <a:schemeClr val="bg1"/>
                </a:solidFill>
              </a:rPr>
              <a:t>Association to Agency ,Customer , Currency. </a:t>
            </a:r>
            <a:endParaRPr lang="en-IN" sz="1800" dirty="0">
              <a:solidFill>
                <a:schemeClr val="bg1"/>
              </a:solidFill>
            </a:endParaRPr>
          </a:p>
        </p:txBody>
      </p:sp>
      <p:pic>
        <p:nvPicPr>
          <p:cNvPr id="3" name="Picture 2"/>
          <p:cNvPicPr>
            <a:picLocks noChangeAspect="1"/>
          </p:cNvPicPr>
          <p:nvPr/>
        </p:nvPicPr>
        <p:blipFill>
          <a:blip r:embed="rId4"/>
          <a:stretch>
            <a:fillRect/>
          </a:stretch>
        </p:blipFill>
        <p:spPr>
          <a:xfrm>
            <a:off x="609441" y="944005"/>
            <a:ext cx="5976664" cy="5464167"/>
          </a:xfrm>
          <a:prstGeom prst="rect">
            <a:avLst/>
          </a:prstGeom>
        </p:spPr>
      </p:pic>
    </p:spTree>
    <p:extLst>
      <p:ext uri="{BB962C8B-B14F-4D97-AF65-F5344CB8AC3E}">
        <p14:creationId xmlns:p14="http://schemas.microsoft.com/office/powerpoint/2010/main" val="3365386964"/>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609441" y="844116"/>
            <a:ext cx="10009112" cy="1200329"/>
          </a:xfrm>
          <a:prstGeom prst="rect">
            <a:avLst/>
          </a:prstGeom>
        </p:spPr>
        <p:txBody>
          <a:bodyPr wrap="square">
            <a:spAutoFit/>
          </a:bodyPr>
          <a:lstStyle/>
          <a:p>
            <a:r>
              <a:rPr lang="en-US" sz="1800" dirty="0">
                <a:solidFill>
                  <a:schemeClr val="bg1"/>
                </a:solidFill>
              </a:rPr>
              <a:t>A </a:t>
            </a:r>
            <a:r>
              <a:rPr lang="en-US" sz="1800" b="1" dirty="0">
                <a:solidFill>
                  <a:schemeClr val="bg1"/>
                </a:solidFill>
              </a:rPr>
              <a:t>business service definition </a:t>
            </a:r>
            <a:r>
              <a:rPr lang="en-US" sz="1800" dirty="0">
                <a:solidFill>
                  <a:schemeClr val="bg1"/>
                </a:solidFill>
              </a:rPr>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lang="en-US" sz="1800" dirty="0">
                <a:solidFill>
                  <a:schemeClr val="bg1"/>
                </a:solidFill>
                <a:hlinkClick r:id="rId3"/>
              </a:rPr>
              <a:t>ZI_TRAVEL_U_SD_XX</a:t>
            </a:r>
            <a:r>
              <a:rPr lang="en-US" sz="1800" dirty="0">
                <a:solidFill>
                  <a:schemeClr val="bg1"/>
                </a:solidFill>
              </a:rPr>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Binding</a:t>
            </a:r>
          </a:p>
        </p:txBody>
      </p:sp>
      <p:cxnSp>
        <p:nvCxnSpPr>
          <p:cNvPr id="12" name="Straight Arrow Connector 11"/>
          <p:cNvCxnSpPr>
            <a:stCxn id="8" idx="3"/>
            <a:endCxn id="9" idx="1"/>
          </p:cNvCxnSpPr>
          <p:nvPr/>
        </p:nvCxnSpPr>
        <p:spPr>
          <a:xfrm>
            <a:off x="2998068" y="2594220"/>
            <a:ext cx="165618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1557908" y="3212976"/>
            <a:ext cx="8428457" cy="2797829"/>
          </a:xfrm>
          <a:prstGeom prst="rect">
            <a:avLst/>
          </a:prstGeom>
        </p:spPr>
      </p:pic>
    </p:spTree>
    <p:extLst>
      <p:ext uri="{BB962C8B-B14F-4D97-AF65-F5344CB8AC3E}">
        <p14:creationId xmlns:p14="http://schemas.microsoft.com/office/powerpoint/2010/main" val="804899903"/>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endParaRPr lang="en-US" dirty="0"/>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609441" y="836712"/>
            <a:ext cx="10381514" cy="923330"/>
          </a:xfrm>
          <a:prstGeom prst="rect">
            <a:avLst/>
          </a:prstGeom>
        </p:spPr>
        <p:txBody>
          <a:bodyPr wrap="square">
            <a:spAutoFit/>
          </a:bodyPr>
          <a:lstStyle/>
          <a:p>
            <a:r>
              <a:rPr lang="en-US" sz="1800" dirty="0">
                <a:solidFill>
                  <a:schemeClr val="bg1"/>
                </a:solidFill>
              </a:rPr>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p>
        </p:txBody>
      </p:sp>
      <p:pic>
        <p:nvPicPr>
          <p:cNvPr id="3" name="Picture 2"/>
          <p:cNvPicPr>
            <a:picLocks noChangeAspect="1"/>
          </p:cNvPicPr>
          <p:nvPr/>
        </p:nvPicPr>
        <p:blipFill>
          <a:blip r:embed="rId3"/>
          <a:stretch>
            <a:fillRect/>
          </a:stretch>
        </p:blipFill>
        <p:spPr>
          <a:xfrm>
            <a:off x="1906624" y="1836008"/>
            <a:ext cx="8424936" cy="4636161"/>
          </a:xfrm>
          <a:prstGeom prst="rect">
            <a:avLst/>
          </a:prstGeom>
        </p:spPr>
      </p:pic>
    </p:spTree>
    <p:extLst>
      <p:ext uri="{BB962C8B-B14F-4D97-AF65-F5344CB8AC3E}">
        <p14:creationId xmlns:p14="http://schemas.microsoft.com/office/powerpoint/2010/main" val="936863733"/>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2</a:t>
            </a:r>
            <a:r>
              <a:rPr lang="en-IN" sz="4800" b="1" spc="100" noProof="0" dirty="0">
                <a:solidFill>
                  <a:srgbClr val="FFFFFF"/>
                </a:solidFill>
                <a:latin typeface="Arial" panose="020B0604020202020204" pitchFamily="34" charset="0"/>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a:t>
            </a:r>
            <a:r>
              <a:rPr lang="en-IN" sz="4399" dirty="0" smtClean="0">
                <a:solidFill>
                  <a:schemeClr val="bg1"/>
                </a:solidFill>
                <a:latin typeface="Cooper Black" panose="0208090404030B020404" pitchFamily="18" charset="0"/>
              </a:rPr>
              <a:t>24</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xmlns="" id="{1E8BD2BC-59B0-4D30-97AE-9B4A2D8F7B41}"/>
              </a:ext>
            </a:extLst>
          </p:cNvPr>
          <p:cNvSpPr txBox="1"/>
          <p:nvPr/>
        </p:nvSpPr>
        <p:spPr>
          <a:xfrm>
            <a:off x="609637" y="986358"/>
            <a:ext cx="7962085" cy="3784369"/>
          </a:xfrm>
          <a:prstGeom prst="rect">
            <a:avLst/>
          </a:prstGeom>
          <a:noFill/>
        </p:spPr>
        <p:txBody>
          <a:bodyPr wrap="square" rtlCol="0">
            <a:spAutoFit/>
          </a:bodyPr>
          <a:lstStyle/>
          <a:p>
            <a:pPr marL="133234" indent="-285664">
              <a:buFont typeface="Arial" panose="020B0604020202020204" pitchFamily="34" charset="0"/>
              <a:buChar char="•"/>
            </a:pPr>
            <a:r>
              <a:rPr lang="en-US" sz="2000" dirty="0" smtClean="0">
                <a:solidFill>
                  <a:schemeClr val="bg1"/>
                </a:solidFill>
              </a:rPr>
              <a:t>Creating AMDP</a:t>
            </a:r>
          </a:p>
          <a:p>
            <a:pPr marL="133234" indent="-285664">
              <a:buFont typeface="Arial" panose="020B0604020202020204" pitchFamily="34" charset="0"/>
              <a:buChar char="•"/>
            </a:pPr>
            <a:r>
              <a:rPr lang="en-US" sz="2000" dirty="0" smtClean="0">
                <a:solidFill>
                  <a:schemeClr val="bg1"/>
                </a:solidFill>
              </a:rPr>
              <a:t>Limitations </a:t>
            </a:r>
            <a:r>
              <a:rPr lang="en-US" sz="2000" dirty="0">
                <a:solidFill>
                  <a:schemeClr val="bg1"/>
                </a:solidFill>
              </a:rPr>
              <a:t>of ABAP on Cloud</a:t>
            </a:r>
            <a:endParaRPr lang="en-IN" sz="1999" dirty="0" smtClean="0">
              <a:solidFill>
                <a:schemeClr val="bg1"/>
              </a:solidFill>
            </a:endParaRPr>
          </a:p>
          <a:p>
            <a:pPr marL="133234" indent="-285664">
              <a:buFont typeface="Arial" panose="020B0604020202020204" pitchFamily="34" charset="0"/>
              <a:buChar char="•"/>
            </a:pPr>
            <a:r>
              <a:rPr lang="en-IN" sz="1999" dirty="0">
                <a:solidFill>
                  <a:schemeClr val="bg1"/>
                </a:solidFill>
              </a:rPr>
              <a:t>W</a:t>
            </a:r>
            <a:r>
              <a:rPr lang="en-IN" sz="1999" dirty="0" smtClean="0">
                <a:solidFill>
                  <a:schemeClr val="bg1"/>
                </a:solidFill>
              </a:rPr>
              <a:t>hat </a:t>
            </a:r>
            <a:r>
              <a:rPr lang="en-IN" sz="1999" dirty="0">
                <a:solidFill>
                  <a:schemeClr val="bg1"/>
                </a:solidFill>
              </a:rPr>
              <a:t>is RAP (Restful Application Programming Model)</a:t>
            </a:r>
          </a:p>
          <a:p>
            <a:pPr marL="133234" indent="-285664">
              <a:buFont typeface="Arial" panose="020B0604020202020204" pitchFamily="34" charset="0"/>
              <a:buChar char="•"/>
            </a:pPr>
            <a:r>
              <a:rPr lang="en-IN" sz="1999" dirty="0" smtClean="0">
                <a:solidFill>
                  <a:schemeClr val="bg1"/>
                </a:solidFill>
              </a:rPr>
              <a:t>Flow of </a:t>
            </a:r>
            <a:r>
              <a:rPr lang="en-IN" sz="1999" dirty="0">
                <a:solidFill>
                  <a:schemeClr val="bg1"/>
                </a:solidFill>
              </a:rPr>
              <a:t>Restful Application Programming </a:t>
            </a:r>
            <a:endParaRPr lang="en-IN" sz="1999" dirty="0" smtClean="0">
              <a:solidFill>
                <a:schemeClr val="bg1"/>
              </a:solidFill>
            </a:endParaRPr>
          </a:p>
          <a:p>
            <a:pPr marL="133234" indent="-285664">
              <a:buFont typeface="Arial" panose="020B0604020202020204" pitchFamily="34" charset="0"/>
              <a:buChar char="•"/>
            </a:pPr>
            <a:r>
              <a:rPr lang="en-IN" sz="1999" dirty="0" smtClean="0">
                <a:solidFill>
                  <a:schemeClr val="bg1"/>
                </a:solidFill>
              </a:rPr>
              <a:t>Evolution </a:t>
            </a:r>
            <a:r>
              <a:rPr lang="en-IN" sz="1999" dirty="0" smtClean="0">
                <a:solidFill>
                  <a:schemeClr val="bg1"/>
                </a:solidFill>
              </a:rPr>
              <a:t>of ABAP Programming Model</a:t>
            </a:r>
          </a:p>
          <a:p>
            <a:pPr marL="133234" indent="-285664">
              <a:buFont typeface="Arial" panose="020B0604020202020204" pitchFamily="34" charset="0"/>
              <a:buChar char="•"/>
            </a:pPr>
            <a:r>
              <a:rPr lang="en-IN" sz="1999" dirty="0" smtClean="0">
                <a:solidFill>
                  <a:schemeClr val="bg1"/>
                </a:solidFill>
              </a:rPr>
              <a:t>Important Table’s</a:t>
            </a:r>
            <a:endParaRPr lang="en-IN" sz="1999" dirty="0">
              <a:solidFill>
                <a:schemeClr val="bg1"/>
              </a:solidFill>
            </a:endParaRPr>
          </a:p>
          <a:p>
            <a:pPr marL="133234" indent="-285664">
              <a:buFont typeface="Arial" panose="020B0604020202020204" pitchFamily="34" charset="0"/>
              <a:buChar char="•"/>
            </a:pPr>
            <a:r>
              <a:rPr lang="en-IN" sz="1999" dirty="0" smtClean="0">
                <a:solidFill>
                  <a:schemeClr val="bg1"/>
                </a:solidFill>
              </a:rPr>
              <a:t>Types </a:t>
            </a:r>
            <a:r>
              <a:rPr lang="en-IN" sz="1999" dirty="0">
                <a:solidFill>
                  <a:schemeClr val="bg1"/>
                </a:solidFill>
              </a:rPr>
              <a:t>of Scenarios</a:t>
            </a:r>
          </a:p>
          <a:p>
            <a:pPr marL="1256923" lvl="2" indent="-342797">
              <a:buFont typeface="Wingdings" panose="05000000000000000000" pitchFamily="2" charset="2"/>
              <a:buChar char="Ø"/>
            </a:pPr>
            <a:r>
              <a:rPr lang="en-IN" sz="1999" dirty="0">
                <a:solidFill>
                  <a:schemeClr val="bg1"/>
                </a:solidFill>
              </a:rPr>
              <a:t> Managed Scenario</a:t>
            </a:r>
          </a:p>
          <a:p>
            <a:pPr marL="1256923" lvl="2" indent="-342797">
              <a:buFont typeface="Wingdings" panose="05000000000000000000" pitchFamily="2" charset="2"/>
              <a:buChar char="Ø"/>
            </a:pPr>
            <a:r>
              <a:rPr lang="en-IN" sz="1999" dirty="0">
                <a:solidFill>
                  <a:schemeClr val="bg1"/>
                </a:solidFill>
              </a:rPr>
              <a:t>Unmanaged Scenario </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Flow of Development (Unmanaged Scenario)</a:t>
            </a:r>
          </a:p>
          <a:p>
            <a:pPr marL="133234" indent="-285664">
              <a:buFont typeface="Arial" panose="020B0604020202020204" pitchFamily="34" charset="0"/>
              <a:buChar char="•"/>
            </a:pPr>
            <a:r>
              <a:rPr lang="en-US" sz="1999" dirty="0">
                <a:solidFill>
                  <a:schemeClr val="bg1"/>
                </a:solidFill>
              </a:rPr>
              <a:t>Defining CDS Views</a:t>
            </a:r>
          </a:p>
          <a:p>
            <a:pPr marL="133234" indent="-285664">
              <a:buFont typeface="Arial" panose="020B0604020202020204" pitchFamily="34" charset="0"/>
              <a:buChar char="•"/>
            </a:pPr>
            <a:r>
              <a:rPr lang="en-US" sz="1999" dirty="0">
                <a:solidFill>
                  <a:schemeClr val="bg1"/>
                </a:solidFill>
              </a:rPr>
              <a:t>Creating OData Service ( Business Service)</a:t>
            </a:r>
            <a:endParaRPr lang="en-IN" sz="1999" dirty="0">
              <a:solidFill>
                <a:schemeClr val="bg1"/>
              </a:solidFill>
            </a:endParaRPr>
          </a:p>
        </p:txBody>
      </p:sp>
    </p:spTree>
    <p:extLst>
      <p:ext uri="{BB962C8B-B14F-4D97-AF65-F5344CB8AC3E}">
        <p14:creationId xmlns:p14="http://schemas.microsoft.com/office/powerpoint/2010/main" val="1557449236"/>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97077" y="188640"/>
            <a:ext cx="10969943" cy="711081"/>
          </a:xfrm>
        </p:spPr>
        <p:txBody>
          <a:bodyPr>
            <a:noAutofit/>
          </a:bodyPr>
          <a:lstStyle/>
          <a:p>
            <a:r>
              <a:rPr lang="en-US" dirty="0" smtClean="0">
                <a:solidFill>
                  <a:schemeClr val="bg1"/>
                </a:solidFill>
                <a:latin typeface="Cooper Black" panose="0208090404030B020404" pitchFamily="18" charset="0"/>
              </a:rPr>
              <a:t>Creating AMDP</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cxnSp>
        <p:nvCxnSpPr>
          <p:cNvPr id="7" name="Straight Connector 6"/>
          <p:cNvCxnSpPr/>
          <p:nvPr/>
        </p:nvCxnSpPr>
        <p:spPr>
          <a:xfrm>
            <a:off x="825464" y="5328860"/>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6716DAAA-7009-4BFA-9313-18DA80509E40}"/>
              </a:ext>
            </a:extLst>
          </p:cNvPr>
          <p:cNvSpPr txBox="1"/>
          <p:nvPr/>
        </p:nvSpPr>
        <p:spPr>
          <a:xfrm>
            <a:off x="825464" y="5363924"/>
            <a:ext cx="4044812" cy="369332"/>
          </a:xfrm>
          <a:prstGeom prst="rect">
            <a:avLst/>
          </a:prstGeom>
          <a:noFill/>
        </p:spPr>
        <p:txBody>
          <a:bodyPr wrap="square" rtlCol="0">
            <a:spAutoFit/>
          </a:bodyPr>
          <a:lstStyle/>
          <a:p>
            <a:pPr marL="457200" indent="-457200">
              <a:buAutoNum type="arabicPeriod"/>
            </a:pPr>
            <a:r>
              <a:rPr lang="en-US" sz="1800" dirty="0">
                <a:solidFill>
                  <a:schemeClr val="bg1"/>
                </a:solidFill>
                <a:hlinkClick r:id="rId3"/>
              </a:rPr>
              <a:t>Create </a:t>
            </a:r>
            <a:r>
              <a:rPr lang="en-US" sz="1800" dirty="0" smtClean="0">
                <a:solidFill>
                  <a:schemeClr val="bg1"/>
                </a:solidFill>
                <a:hlinkClick r:id="rId3"/>
              </a:rPr>
              <a:t>AMDP</a:t>
            </a:r>
            <a:endParaRPr lang="en-US" sz="1800" dirty="0">
              <a:solidFill>
                <a:schemeClr val="bg1"/>
              </a:solidFill>
            </a:endParaRPr>
          </a:p>
        </p:txBody>
      </p:sp>
      <p:sp>
        <p:nvSpPr>
          <p:cNvPr id="9" name="TextBox 8">
            <a:extLst>
              <a:ext uri="{FF2B5EF4-FFF2-40B4-BE49-F238E27FC236}">
                <a16:creationId xmlns="" xmlns:a16="http://schemas.microsoft.com/office/drawing/2014/main" id="{0ED6B133-127C-45F7-A6F7-791D612BB43A}"/>
              </a:ext>
            </a:extLst>
          </p:cNvPr>
          <p:cNvSpPr txBox="1"/>
          <p:nvPr/>
        </p:nvSpPr>
        <p:spPr>
          <a:xfrm>
            <a:off x="825464" y="4858385"/>
            <a:ext cx="2088231" cy="461665"/>
          </a:xfrm>
          <a:prstGeom prst="rect">
            <a:avLst/>
          </a:prstGeom>
          <a:noFill/>
        </p:spPr>
        <p:txBody>
          <a:bodyPr wrap="square" rtlCol="0">
            <a:spAutoFit/>
          </a:bodyPr>
          <a:lstStyle/>
          <a:p>
            <a:r>
              <a:rPr lang="en-US" dirty="0">
                <a:solidFill>
                  <a:schemeClr val="bg1"/>
                </a:solidFill>
                <a:latin typeface="72 Black" panose="020B0A04030603020204" pitchFamily="34" charset="0"/>
                <a:cs typeface="72 Black" panose="020B0A04030603020204" pitchFamily="34" charset="0"/>
              </a:rPr>
              <a:t>Exercise</a:t>
            </a:r>
          </a:p>
        </p:txBody>
      </p:sp>
      <p:pic>
        <p:nvPicPr>
          <p:cNvPr id="2" name="Picture 1"/>
          <p:cNvPicPr>
            <a:picLocks noChangeAspect="1"/>
          </p:cNvPicPr>
          <p:nvPr/>
        </p:nvPicPr>
        <p:blipFill>
          <a:blip r:embed="rId4"/>
          <a:stretch>
            <a:fillRect/>
          </a:stretch>
        </p:blipFill>
        <p:spPr>
          <a:xfrm>
            <a:off x="597077" y="960941"/>
            <a:ext cx="5713359" cy="3794774"/>
          </a:xfrm>
          <a:prstGeom prst="rect">
            <a:avLst/>
          </a:prstGeom>
        </p:spPr>
      </p:pic>
    </p:spTree>
    <p:extLst>
      <p:ext uri="{BB962C8B-B14F-4D97-AF65-F5344CB8AC3E}">
        <p14:creationId xmlns:p14="http://schemas.microsoft.com/office/powerpoint/2010/main" val="355743624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0" y="-18786"/>
            <a:ext cx="12215092"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97077" y="188640"/>
            <a:ext cx="10969943" cy="711081"/>
          </a:xfrm>
        </p:spPr>
        <p:txBody>
          <a:bodyPr>
            <a:noAutofit/>
          </a:bodyPr>
          <a:lstStyle/>
          <a:p>
            <a:r>
              <a:rPr lang="en-US" dirty="0">
                <a:solidFill>
                  <a:schemeClr val="bg1"/>
                </a:solidFill>
                <a:latin typeface="Cooper Black" panose="0208090404030B020404" pitchFamily="18" charset="0"/>
              </a:rPr>
              <a:t>Limitation’s of ABAP on Cloud</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96DEBCD7-BA93-47C2-B692-58E66B3E729C}"/>
              </a:ext>
            </a:extLst>
          </p:cNvPr>
          <p:cNvSpPr txBox="1"/>
          <p:nvPr/>
        </p:nvSpPr>
        <p:spPr>
          <a:xfrm>
            <a:off x="597077" y="889849"/>
            <a:ext cx="9872588" cy="5632311"/>
          </a:xfrm>
          <a:prstGeom prst="rect">
            <a:avLst/>
          </a:prstGeom>
          <a:noFill/>
        </p:spPr>
        <p:txBody>
          <a:bodyPr wrap="square" rtlCol="0">
            <a:spAutoFit/>
          </a:bodyPr>
          <a:lstStyle/>
          <a:p>
            <a:pPr algn="just"/>
            <a:r>
              <a:rPr lang="en-US" sz="1800" dirty="0">
                <a:solidFill>
                  <a:schemeClr val="bg1"/>
                </a:solidFill>
              </a:rPr>
              <a:t>It is an offering by SAP in SAP BTP platform as ABAP Platform as a service, which has limited capability.</a:t>
            </a:r>
          </a:p>
          <a:p>
            <a:pPr algn="just"/>
            <a:r>
              <a:rPr lang="en-IN" sz="1800" dirty="0">
                <a:solidFill>
                  <a:schemeClr val="bg1"/>
                </a:solidFill>
                <a:hlinkClick r:id="rId3"/>
              </a:rPr>
              <a:t>https://blogs.sap.com/2019/08/20/its-steampunk-now/</a:t>
            </a:r>
            <a:endParaRPr lang="en-IN" sz="1800" dirty="0">
              <a:solidFill>
                <a:schemeClr val="bg1"/>
              </a:solidFill>
            </a:endParaRPr>
          </a:p>
          <a:p>
            <a:pPr marL="342900" indent="-342900" algn="just">
              <a:buFont typeface="Arial" panose="020B0604020202020204" pitchFamily="34" charset="0"/>
              <a:buChar char="•"/>
            </a:pPr>
            <a:r>
              <a:rPr lang="en-IN" sz="1800" dirty="0">
                <a:solidFill>
                  <a:schemeClr val="bg1"/>
                </a:solidFill>
              </a:rPr>
              <a:t>We cannot use SAPGUI to connect to this system</a:t>
            </a:r>
          </a:p>
          <a:p>
            <a:pPr marL="342900" indent="-342900" algn="just">
              <a:buFont typeface="Arial" panose="020B0604020202020204" pitchFamily="34" charset="0"/>
              <a:buChar char="•"/>
            </a:pPr>
            <a:r>
              <a:rPr lang="en-IN" sz="1800" dirty="0">
                <a:solidFill>
                  <a:schemeClr val="bg1"/>
                </a:solidFill>
              </a:rPr>
              <a:t>We do not have control to install patches and add-on, snote</a:t>
            </a:r>
          </a:p>
          <a:p>
            <a:pPr marL="342900" indent="-342900" algn="just">
              <a:buFont typeface="Arial" panose="020B0604020202020204" pitchFamily="34" charset="0"/>
              <a:buChar char="•"/>
            </a:pPr>
            <a:r>
              <a:rPr lang="en-IN" sz="1800" dirty="0">
                <a:solidFill>
                  <a:schemeClr val="bg1"/>
                </a:solidFill>
              </a:rPr>
              <a:t>It is not an environment of any SAP ERP solutions </a:t>
            </a:r>
          </a:p>
          <a:p>
            <a:pPr marL="342900" indent="-342900" algn="just">
              <a:buFont typeface="Arial" panose="020B0604020202020204" pitchFamily="34" charset="0"/>
              <a:buChar char="•"/>
            </a:pPr>
            <a:r>
              <a:rPr lang="en-IN" sz="1800" dirty="0">
                <a:solidFill>
                  <a:schemeClr val="bg1"/>
                </a:solidFill>
              </a:rPr>
              <a:t>All the ABAP dictionary objects are marked as </a:t>
            </a:r>
            <a:r>
              <a:rPr lang="en-IN" sz="1800" b="1" dirty="0">
                <a:solidFill>
                  <a:schemeClr val="bg1"/>
                </a:solidFill>
              </a:rPr>
              <a:t>non-released</a:t>
            </a:r>
          </a:p>
          <a:p>
            <a:pPr marL="342900" indent="-342900" algn="just">
              <a:buFont typeface="Arial" panose="020B0604020202020204" pitchFamily="34" charset="0"/>
              <a:buChar char="•"/>
            </a:pPr>
            <a:r>
              <a:rPr lang="en-IN" sz="1800" dirty="0">
                <a:solidFill>
                  <a:schemeClr val="bg1"/>
                </a:solidFill>
              </a:rPr>
              <a:t>SAP’s actual product is S/4HANA, so all the classical extensions will be carried out in S4 itself.</a:t>
            </a:r>
          </a:p>
          <a:p>
            <a:pPr marL="342900" indent="-342900" algn="just">
              <a:buFont typeface="Arial" panose="020B0604020202020204" pitchFamily="34" charset="0"/>
              <a:buChar char="•"/>
            </a:pPr>
            <a:r>
              <a:rPr lang="en-IN" sz="1800" dirty="0">
                <a:solidFill>
                  <a:schemeClr val="bg1"/>
                </a:solidFill>
              </a:rPr>
              <a:t>You cannot create a program type of object</a:t>
            </a:r>
          </a:p>
          <a:p>
            <a:pPr marL="342900" indent="-342900" algn="just">
              <a:buFont typeface="Arial" panose="020B0604020202020204" pitchFamily="34" charset="0"/>
              <a:buChar char="•"/>
            </a:pPr>
            <a:r>
              <a:rPr lang="en-IN" sz="1800" dirty="0">
                <a:solidFill>
                  <a:schemeClr val="bg1"/>
                </a:solidFill>
              </a:rPr>
              <a:t>The AOC allows only usage of whitelisted abap statements, we cannot freely use every abap programming keyword.</a:t>
            </a:r>
          </a:p>
          <a:p>
            <a:pPr algn="just"/>
            <a:endParaRPr lang="en-IN" sz="1800" dirty="0" smtClean="0">
              <a:solidFill>
                <a:schemeClr val="bg1"/>
              </a:solidFill>
            </a:endParaRPr>
          </a:p>
          <a:p>
            <a:pPr algn="just"/>
            <a:endParaRPr lang="en-IN" sz="1800" dirty="0">
              <a:solidFill>
                <a:schemeClr val="bg1"/>
              </a:solidFill>
            </a:endParaRPr>
          </a:p>
          <a:p>
            <a:pPr algn="just"/>
            <a:endParaRPr lang="en-IN" sz="1800" dirty="0" smtClean="0">
              <a:solidFill>
                <a:schemeClr val="bg1"/>
              </a:solidFill>
            </a:endParaRPr>
          </a:p>
          <a:p>
            <a:pPr algn="just"/>
            <a:endParaRPr lang="en-IN" sz="1800" dirty="0">
              <a:solidFill>
                <a:schemeClr val="bg1"/>
              </a:solidFill>
            </a:endParaRPr>
          </a:p>
          <a:p>
            <a:pPr algn="just"/>
            <a:endParaRPr lang="en-IN" sz="1800" dirty="0" smtClean="0">
              <a:solidFill>
                <a:schemeClr val="bg1"/>
              </a:solidFill>
            </a:endParaRPr>
          </a:p>
          <a:p>
            <a:pPr algn="just"/>
            <a:endParaRPr lang="en-IN" sz="1800" dirty="0">
              <a:solidFill>
                <a:schemeClr val="bg1"/>
              </a:solidFill>
            </a:endParaRPr>
          </a:p>
          <a:p>
            <a:pPr algn="just"/>
            <a:endParaRPr lang="en-IN" sz="1800" dirty="0" smtClean="0">
              <a:solidFill>
                <a:schemeClr val="bg1"/>
              </a:solidFill>
            </a:endParaRPr>
          </a:p>
          <a:p>
            <a:pPr algn="just"/>
            <a:endParaRPr lang="en-IN" sz="1800" dirty="0">
              <a:solidFill>
                <a:schemeClr val="bg1"/>
              </a:solidFill>
            </a:endParaRPr>
          </a:p>
          <a:p>
            <a:pPr algn="just"/>
            <a:endParaRPr lang="en-IN" sz="1800" dirty="0">
              <a:solidFill>
                <a:schemeClr val="bg1"/>
              </a:solidFill>
            </a:endParaRPr>
          </a:p>
          <a:p>
            <a:pPr algn="just"/>
            <a:r>
              <a:rPr lang="en-IN" sz="1800" b="1" dirty="0">
                <a:solidFill>
                  <a:schemeClr val="bg1"/>
                </a:solidFill>
              </a:rPr>
              <a:t>Note : Eclipse environment can be used to connect to ABAP Environment in SAP Cloud platform</a:t>
            </a:r>
          </a:p>
        </p:txBody>
      </p:sp>
      <p:pic>
        <p:nvPicPr>
          <p:cNvPr id="7" name="Picture 2" descr="Getting Started with the ABAP RESTful Application Programming Model (RAP) |  SAP Blogs"/>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080" y="3501008"/>
            <a:ext cx="11257964" cy="2402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4808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202038"/>
            <a:ext cx="10969943" cy="711081"/>
          </a:xfrm>
        </p:spPr>
        <p:txBody>
          <a:bodyPr>
            <a:noAutofit/>
          </a:bodyPr>
          <a:lstStyle/>
          <a:p>
            <a:r>
              <a:rPr lang="en-IN" dirty="0">
                <a:solidFill>
                  <a:schemeClr val="bg1"/>
                </a:solidFill>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09441" y="989062"/>
            <a:ext cx="10821062" cy="1754326"/>
          </a:xfrm>
          <a:prstGeom prst="rect">
            <a:avLst/>
          </a:prstGeom>
        </p:spPr>
        <p:txBody>
          <a:bodyPr wrap="square">
            <a:spAutoFit/>
          </a:bodyPr>
          <a:lstStyle/>
          <a:p>
            <a:pPr algn="just"/>
            <a:r>
              <a:rPr lang="en-US" sz="1800" dirty="0">
                <a:solidFill>
                  <a:schemeClr val="bg1"/>
                </a:solidFill>
              </a:rPr>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a16="http://schemas.microsoft.com/office/drawing/2014/main" xmlns="" id="{3FB0C4FA-4138-4FBD-A4A5-B9CAD03D9AE6}"/>
              </a:ext>
            </a:extLst>
          </p:cNvPr>
          <p:cNvSpPr txBox="1"/>
          <p:nvPr/>
        </p:nvSpPr>
        <p:spPr>
          <a:xfrm>
            <a:off x="574335" y="2815481"/>
            <a:ext cx="8904453" cy="2031325"/>
          </a:xfrm>
          <a:prstGeom prst="rect">
            <a:avLst/>
          </a:prstGeom>
          <a:noFill/>
        </p:spPr>
        <p:txBody>
          <a:bodyPr wrap="square" rtlCol="0">
            <a:spAutoFit/>
          </a:bodyPr>
          <a:lstStyle/>
          <a:p>
            <a:pPr algn="just"/>
            <a:r>
              <a:rPr lang="en-IN" sz="1800" dirty="0">
                <a:solidFill>
                  <a:schemeClr val="bg1"/>
                </a:solidFill>
              </a:rPr>
              <a:t>The whole architecture is based </a:t>
            </a:r>
            <a:r>
              <a:rPr lang="en-IN" sz="1800" dirty="0" smtClean="0">
                <a:solidFill>
                  <a:schemeClr val="bg1"/>
                </a:solidFill>
              </a:rPr>
              <a:t>on</a:t>
            </a:r>
            <a:endParaRPr lang="en-IN" sz="1800" dirty="0">
              <a:solidFill>
                <a:schemeClr val="bg1"/>
              </a:solidFill>
            </a:endParaRPr>
          </a:p>
          <a:p>
            <a:pPr marL="342900" indent="-342900" algn="just">
              <a:buFont typeface="Arial" panose="020B0604020202020204" pitchFamily="34" charset="0"/>
              <a:buChar char="•"/>
            </a:pPr>
            <a:r>
              <a:rPr lang="en-IN" sz="1800" dirty="0">
                <a:solidFill>
                  <a:schemeClr val="bg1"/>
                </a:solidFill>
              </a:rPr>
              <a:t>CDS views – will helps you to create semantically rich data </a:t>
            </a:r>
            <a:r>
              <a:rPr lang="en-IN" sz="1800" dirty="0" smtClean="0">
                <a:solidFill>
                  <a:schemeClr val="bg1"/>
                </a:solidFill>
              </a:rPr>
              <a:t>model.</a:t>
            </a:r>
            <a:endParaRPr lang="en-IN" sz="1800" dirty="0">
              <a:solidFill>
                <a:schemeClr val="bg1"/>
              </a:solidFill>
            </a:endParaRPr>
          </a:p>
          <a:p>
            <a:pPr marL="342900" indent="-342900" algn="just">
              <a:buFont typeface="Arial" panose="020B0604020202020204" pitchFamily="34" charset="0"/>
              <a:buChar char="•"/>
            </a:pPr>
            <a:r>
              <a:rPr lang="en-IN" sz="1800" dirty="0">
                <a:solidFill>
                  <a:schemeClr val="bg1"/>
                </a:solidFill>
              </a:rPr>
              <a:t>Business Object </a:t>
            </a:r>
            <a:r>
              <a:rPr lang="en-IN" sz="1800" dirty="0" smtClean="0">
                <a:solidFill>
                  <a:schemeClr val="bg1"/>
                </a:solidFill>
              </a:rPr>
              <a:t>here </a:t>
            </a:r>
            <a:r>
              <a:rPr lang="en-IN" sz="1800" dirty="0">
                <a:solidFill>
                  <a:schemeClr val="bg1"/>
                </a:solidFill>
              </a:rPr>
              <a:t>is a node inside a tree data structure which is achieved by using </a:t>
            </a:r>
            <a:r>
              <a:rPr lang="en-IN" sz="1800" b="1" dirty="0">
                <a:solidFill>
                  <a:schemeClr val="bg1"/>
                </a:solidFill>
              </a:rPr>
              <a:t>root </a:t>
            </a:r>
            <a:r>
              <a:rPr lang="en-IN" sz="1800" dirty="0">
                <a:solidFill>
                  <a:schemeClr val="bg1"/>
                </a:solidFill>
              </a:rPr>
              <a:t>keyword at CDS view level, this is needed only if we want to add transactional capability.</a:t>
            </a:r>
          </a:p>
          <a:p>
            <a:pPr marL="342900" indent="-342900" algn="just">
              <a:buFont typeface="Arial" panose="020B0604020202020204" pitchFamily="34" charset="0"/>
              <a:buChar char="•"/>
            </a:pPr>
            <a:r>
              <a:rPr lang="en-US" sz="1800" dirty="0">
                <a:solidFill>
                  <a:schemeClr val="bg1"/>
                </a:solidFill>
              </a:rPr>
              <a:t>Finally create a service using service definition and service binding </a:t>
            </a:r>
            <a:r>
              <a:rPr lang="en-US" sz="1800" dirty="0" smtClean="0">
                <a:solidFill>
                  <a:schemeClr val="bg1"/>
                </a:solidFill>
              </a:rPr>
              <a:t>.</a:t>
            </a:r>
            <a:endParaRPr lang="en-US" sz="1800" dirty="0">
              <a:solidFill>
                <a:schemeClr val="bg1"/>
              </a:solidFill>
            </a:endParaRPr>
          </a:p>
          <a:p>
            <a:pPr marL="342900" indent="-342900" algn="just">
              <a:buFont typeface="Arial" panose="020B0604020202020204" pitchFamily="34" charset="0"/>
              <a:buChar char="•"/>
            </a:pPr>
            <a:r>
              <a:rPr lang="en-US" sz="1800" dirty="0">
                <a:solidFill>
                  <a:schemeClr val="bg1"/>
                </a:solidFill>
              </a:rPr>
              <a:t>The binding will confirm the Purpose of service – API or </a:t>
            </a:r>
            <a:r>
              <a:rPr lang="en-US" sz="1800" dirty="0" smtClean="0">
                <a:solidFill>
                  <a:schemeClr val="bg1"/>
                </a:solidFill>
              </a:rPr>
              <a:t>Fiori.</a:t>
            </a:r>
            <a:endParaRPr lang="en-US" sz="1800" dirty="0">
              <a:solidFill>
                <a:schemeClr val="bg1"/>
              </a:solidFill>
            </a:endParaRPr>
          </a:p>
          <a:p>
            <a:pPr marL="342900" indent="-342900" algn="just">
              <a:buFont typeface="Arial" panose="020B0604020202020204" pitchFamily="34" charset="0"/>
              <a:buChar char="•"/>
            </a:pPr>
            <a:r>
              <a:rPr lang="en-US" sz="1800" dirty="0">
                <a:solidFill>
                  <a:schemeClr val="bg1"/>
                </a:solidFill>
              </a:rPr>
              <a:t>UI layer with the Fiori app using </a:t>
            </a:r>
            <a:r>
              <a:rPr lang="en-US" sz="1800" dirty="0" smtClean="0">
                <a:solidFill>
                  <a:schemeClr val="bg1"/>
                </a:solidFill>
              </a:rPr>
              <a:t>elements.</a:t>
            </a:r>
            <a:endParaRPr lang="en-IN" sz="1800" dirty="0">
              <a:solidFill>
                <a:schemeClr val="bg1"/>
              </a:solidFill>
            </a:endParaRPr>
          </a:p>
        </p:txBody>
      </p:sp>
      <p:pic>
        <p:nvPicPr>
          <p:cNvPr id="1032" name="Picture 8" descr="6 Benefits of Being a Computer Programme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038627" y="4005064"/>
            <a:ext cx="3763961" cy="245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03514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Flow of RESTful Application Programming</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p:nvPr/>
        </p:nvPicPr>
        <p:blipFill>
          <a:blip r:embed="rId3"/>
          <a:stretch>
            <a:fillRect/>
          </a:stretch>
        </p:blipFill>
        <p:spPr>
          <a:xfrm>
            <a:off x="909836" y="1224006"/>
            <a:ext cx="9577064" cy="5194554"/>
          </a:xfrm>
          <a:prstGeom prst="rect">
            <a:avLst/>
          </a:prstGeom>
        </p:spPr>
      </p:pic>
    </p:spTree>
    <p:extLst>
      <p:ext uri="{BB962C8B-B14F-4D97-AF65-F5344CB8AC3E}">
        <p14:creationId xmlns:p14="http://schemas.microsoft.com/office/powerpoint/2010/main" val="46146129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06" descr="Evolution of the ABAP Programming Model | SAP Blogs"/>
          <p:cNvPicPr>
            <a:picLocks noChangeAspect="1" noChangeArrowheads="1"/>
          </p:cNvPicPr>
          <p:nvPr/>
        </p:nvPicPr>
        <p:blipFill rotWithShape="1">
          <a:blip r:embed="rId2">
            <a:duotone>
              <a:prstClr val="black"/>
              <a:schemeClr val="bg1">
                <a:lumMod val="85000"/>
                <a:tint val="45000"/>
                <a:satMod val="400000"/>
              </a:schemeClr>
            </a:duotone>
            <a:extLst>
              <a:ext uri="{28A0092B-C50C-407E-A947-70E740481C1C}">
                <a14:useLocalDpi xmlns:a14="http://schemas.microsoft.com/office/drawing/2010/main" val="0"/>
              </a:ext>
            </a:extLst>
          </a:blip>
          <a:srcRect t="10345" b="4326"/>
          <a:stretch/>
        </p:blipFill>
        <p:spPr bwMode="auto">
          <a:xfrm>
            <a:off x="617266" y="1268760"/>
            <a:ext cx="10877746" cy="511256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Evolution of ABAP Programming Model</a:t>
            </a:r>
            <a:endParaRPr lang="en-US" dirty="0">
              <a:latin typeface="Cooper Black" panose="0208090404030B020404" pitchFamily="18" charset="0"/>
            </a:endParaRPr>
          </a:p>
        </p:txBody>
      </p:sp>
      <p:pic>
        <p:nvPicPr>
          <p:cNvPr id="22" name="Picture 2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3"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5006141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88640"/>
            <a:ext cx="10969943" cy="711081"/>
          </a:xfrm>
        </p:spPr>
        <p:txBody>
          <a:bodyPr>
            <a:noAutofit/>
          </a:bodyPr>
          <a:lstStyle/>
          <a:p>
            <a:r>
              <a:rPr lang="en-IN" dirty="0">
                <a:solidFill>
                  <a:schemeClr val="bg1"/>
                </a:solidFill>
                <a:latin typeface="Cooper Black" panose="0208090404030B020404" pitchFamily="18" charset="0"/>
              </a:rPr>
              <a:t>Important Tables</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a16="http://schemas.microsoft.com/office/drawing/2014/main" xmlns="" id="{83E9EF19-DC4C-4C8D-AD80-09557D6B2A45}"/>
              </a:ext>
            </a:extLst>
          </p:cNvPr>
          <p:cNvSpPr/>
          <p:nvPr/>
        </p:nvSpPr>
        <p:spPr>
          <a:xfrm>
            <a:off x="1319332" y="2024727"/>
            <a:ext cx="9298364" cy="792088"/>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 tables</a:t>
            </a:r>
          </a:p>
          <a:p>
            <a:pPr algn="ctr"/>
            <a:r>
              <a:rPr lang="en-US" dirty="0"/>
              <a:t>Represents entire aviation tourism</a:t>
            </a:r>
            <a:endParaRPr lang="en-IN" dirty="0"/>
          </a:p>
        </p:txBody>
      </p:sp>
      <p:sp>
        <p:nvSpPr>
          <p:cNvPr id="7" name="Rectangle 6">
            <a:extLst>
              <a:ext uri="{FF2B5EF4-FFF2-40B4-BE49-F238E27FC236}">
                <a16:creationId xmlns:a16="http://schemas.microsoft.com/office/drawing/2014/main" xmlns="" id="{795E2EC8-4D45-492D-8AFB-9CF08F6CF9D7}"/>
              </a:ext>
            </a:extLst>
          </p:cNvPr>
          <p:cNvSpPr/>
          <p:nvPr/>
        </p:nvSpPr>
        <p:spPr>
          <a:xfrm>
            <a:off x="1332552" y="1052736"/>
            <a:ext cx="9298364" cy="792088"/>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CDS Views on these table for ease of access</a:t>
            </a:r>
          </a:p>
          <a:p>
            <a:pPr algn="ctr"/>
            <a:endParaRPr lang="en-IN" dirty="0"/>
          </a:p>
        </p:txBody>
      </p:sp>
      <p:sp>
        <p:nvSpPr>
          <p:cNvPr id="8" name="Rectangle 7">
            <a:extLst>
              <a:ext uri="{FF2B5EF4-FFF2-40B4-BE49-F238E27FC236}">
                <a16:creationId xmlns:a16="http://schemas.microsoft.com/office/drawing/2014/main" xmlns="" id="{326156D5-46DA-4BE5-8114-A53FC7CB2E4C}"/>
              </a:ext>
            </a:extLst>
          </p:cNvPr>
          <p:cNvSpPr/>
          <p:nvPr/>
        </p:nvSpPr>
        <p:spPr>
          <a:xfrm>
            <a:off x="1679333" y="3071748"/>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/DMO/CARRIER– Contains all the airline codes</a:t>
            </a:r>
            <a:endParaRPr lang="en-IN" sz="2000" dirty="0"/>
          </a:p>
        </p:txBody>
      </p:sp>
      <p:sp>
        <p:nvSpPr>
          <p:cNvPr id="9" name="Rectangle 8">
            <a:extLst>
              <a:ext uri="{FF2B5EF4-FFF2-40B4-BE49-F238E27FC236}">
                <a16:creationId xmlns:a16="http://schemas.microsoft.com/office/drawing/2014/main" xmlns="" id="{CB595AB7-6D93-4EAD-92A0-3031DF5ED8F0}"/>
              </a:ext>
            </a:extLst>
          </p:cNvPr>
          <p:cNvSpPr/>
          <p:nvPr/>
        </p:nvSpPr>
        <p:spPr>
          <a:xfrm>
            <a:off x="1679333" y="4285094"/>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/DMO/CONNECTION– FLIGHT infor from origin to destination</a:t>
            </a:r>
            <a:endParaRPr lang="en-IN" sz="1800" dirty="0"/>
          </a:p>
        </p:txBody>
      </p:sp>
      <p:sp>
        <p:nvSpPr>
          <p:cNvPr id="10" name="Rectangle 9">
            <a:extLst>
              <a:ext uri="{FF2B5EF4-FFF2-40B4-BE49-F238E27FC236}">
                <a16:creationId xmlns:a16="http://schemas.microsoft.com/office/drawing/2014/main" xmlns="" id="{8CA7EC62-2604-4FC7-A17F-BB31444F97E7}"/>
              </a:ext>
            </a:extLst>
          </p:cNvPr>
          <p:cNvSpPr/>
          <p:nvPr/>
        </p:nvSpPr>
        <p:spPr>
          <a:xfrm>
            <a:off x="1693656" y="5458508"/>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/dmo/flight</a:t>
            </a:r>
            <a:r>
              <a:rPr lang="en-US" dirty="0"/>
              <a:t>– given flight for diff. dates</a:t>
            </a:r>
            <a:endParaRPr lang="en-IN" dirty="0"/>
          </a:p>
        </p:txBody>
      </p:sp>
      <p:sp>
        <p:nvSpPr>
          <p:cNvPr id="12" name="Rectangle 11">
            <a:extLst>
              <a:ext uri="{FF2B5EF4-FFF2-40B4-BE49-F238E27FC236}">
                <a16:creationId xmlns:a16="http://schemas.microsoft.com/office/drawing/2014/main" xmlns="" id="{9250EEB3-5F8C-49FF-BD5E-EC3FCABC0AD7}"/>
              </a:ext>
            </a:extLst>
          </p:cNvPr>
          <p:cNvSpPr/>
          <p:nvPr/>
        </p:nvSpPr>
        <p:spPr>
          <a:xfrm>
            <a:off x="4559653" y="3071748"/>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I_Currency</a:t>
            </a:r>
          </a:p>
          <a:p>
            <a:pPr algn="ctr"/>
            <a:r>
              <a:rPr lang="en-US" sz="2000" dirty="0"/>
              <a:t>CDS view to access currency codes </a:t>
            </a:r>
            <a:endParaRPr lang="en-IN" sz="2000" dirty="0"/>
          </a:p>
        </p:txBody>
      </p:sp>
      <p:sp>
        <p:nvSpPr>
          <p:cNvPr id="13" name="Rectangle 12">
            <a:extLst>
              <a:ext uri="{FF2B5EF4-FFF2-40B4-BE49-F238E27FC236}">
                <a16:creationId xmlns:a16="http://schemas.microsoft.com/office/drawing/2014/main" xmlns="" id="{CBD13BBE-EE67-449B-A02C-23D934ED7EE1}"/>
              </a:ext>
            </a:extLst>
          </p:cNvPr>
          <p:cNvSpPr/>
          <p:nvPr/>
        </p:nvSpPr>
        <p:spPr>
          <a:xfrm>
            <a:off x="4545241" y="4285094"/>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I_Country</a:t>
            </a:r>
          </a:p>
          <a:p>
            <a:pPr algn="ctr"/>
            <a:r>
              <a:rPr lang="en-US" sz="2000" dirty="0"/>
              <a:t>Country codes</a:t>
            </a:r>
            <a:endParaRPr lang="en-IN" sz="2000" dirty="0"/>
          </a:p>
        </p:txBody>
      </p:sp>
      <p:sp>
        <p:nvSpPr>
          <p:cNvPr id="14" name="Rectangle 13">
            <a:extLst>
              <a:ext uri="{FF2B5EF4-FFF2-40B4-BE49-F238E27FC236}">
                <a16:creationId xmlns:a16="http://schemas.microsoft.com/office/drawing/2014/main" xmlns="" id="{37D93E9D-2ED5-4A31-B5A4-98502B019EC8}"/>
              </a:ext>
            </a:extLst>
          </p:cNvPr>
          <p:cNvSpPr/>
          <p:nvPr/>
        </p:nvSpPr>
        <p:spPr>
          <a:xfrm>
            <a:off x="4546368" y="5435587"/>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/DMO/CUSTOMER</a:t>
            </a:r>
          </a:p>
          <a:p>
            <a:pPr algn="ctr"/>
            <a:r>
              <a:rPr lang="en-US" sz="2000" dirty="0"/>
              <a:t>Customer data who willing to book flights</a:t>
            </a:r>
            <a:endParaRPr lang="en-IN" sz="2000" dirty="0"/>
          </a:p>
        </p:txBody>
      </p:sp>
      <p:sp>
        <p:nvSpPr>
          <p:cNvPr id="15" name="Rectangle 14">
            <a:extLst>
              <a:ext uri="{FF2B5EF4-FFF2-40B4-BE49-F238E27FC236}">
                <a16:creationId xmlns:a16="http://schemas.microsoft.com/office/drawing/2014/main" xmlns="" id="{F2CA5EA2-C951-4574-A8E1-C924242806CA}"/>
              </a:ext>
            </a:extLst>
          </p:cNvPr>
          <p:cNvSpPr/>
          <p:nvPr/>
        </p:nvSpPr>
        <p:spPr>
          <a:xfrm>
            <a:off x="7441536" y="3057854"/>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/DMO/AGENCY</a:t>
            </a:r>
          </a:p>
          <a:p>
            <a:pPr algn="ctr"/>
            <a:r>
              <a:rPr lang="en-US" sz="1800" dirty="0"/>
              <a:t>Agent information website/person who helps</a:t>
            </a:r>
            <a:endParaRPr lang="en-IN" sz="1800" dirty="0"/>
          </a:p>
        </p:txBody>
      </p:sp>
      <p:sp>
        <p:nvSpPr>
          <p:cNvPr id="16" name="Rectangle 15">
            <a:extLst>
              <a:ext uri="{FF2B5EF4-FFF2-40B4-BE49-F238E27FC236}">
                <a16:creationId xmlns:a16="http://schemas.microsoft.com/office/drawing/2014/main" xmlns="" id="{418FA647-6B2B-479A-8DB7-FDEE94687612}"/>
              </a:ext>
            </a:extLst>
          </p:cNvPr>
          <p:cNvSpPr/>
          <p:nvPr/>
        </p:nvSpPr>
        <p:spPr>
          <a:xfrm>
            <a:off x="7511981" y="4285094"/>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/DMO/TRAVEL</a:t>
            </a:r>
          </a:p>
          <a:p>
            <a:pPr algn="ctr"/>
            <a:r>
              <a:rPr lang="en-US" sz="1800" dirty="0"/>
              <a:t>Trip information</a:t>
            </a:r>
            <a:endParaRPr lang="en-IN" sz="1800" dirty="0"/>
          </a:p>
        </p:txBody>
      </p:sp>
      <p:sp>
        <p:nvSpPr>
          <p:cNvPr id="17" name="Rectangle 16">
            <a:extLst>
              <a:ext uri="{FF2B5EF4-FFF2-40B4-BE49-F238E27FC236}">
                <a16:creationId xmlns:a16="http://schemas.microsoft.com/office/drawing/2014/main" xmlns="" id="{0CC6DF50-5FBC-4CF3-AB01-19BB4B107B52}"/>
              </a:ext>
            </a:extLst>
          </p:cNvPr>
          <p:cNvSpPr/>
          <p:nvPr/>
        </p:nvSpPr>
        <p:spPr>
          <a:xfrm>
            <a:off x="7511981" y="5391606"/>
            <a:ext cx="2736304" cy="106094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/DMO/BOOKING</a:t>
            </a:r>
          </a:p>
          <a:p>
            <a:pPr algn="ctr"/>
            <a:r>
              <a:rPr lang="en-US" sz="1800" dirty="0"/>
              <a:t>Connecting flights in whole travel</a:t>
            </a:r>
            <a:endParaRPr lang="en-IN" sz="1800" dirty="0"/>
          </a:p>
        </p:txBody>
      </p:sp>
    </p:spTree>
    <p:extLst>
      <p:ext uri="{BB962C8B-B14F-4D97-AF65-F5344CB8AC3E}">
        <p14:creationId xmlns:p14="http://schemas.microsoft.com/office/powerpoint/2010/main" val="274068071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188640"/>
            <a:ext cx="10969943" cy="711081"/>
          </a:xfrm>
        </p:spPr>
        <p:txBody>
          <a:bodyPr>
            <a:noAutofit/>
          </a:bodyPr>
          <a:lstStyle/>
          <a:p>
            <a:r>
              <a:rPr lang="en-IN" dirty="0">
                <a:solidFill>
                  <a:schemeClr val="bg1"/>
                </a:solidFill>
                <a:latin typeface="Cooper Black" panose="0208090404030B020404" pitchFamily="18" charset="0"/>
              </a:rPr>
              <a:t>Types of Scenario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Freeform 5">
            <a:extLst>
              <a:ext uri="{FF2B5EF4-FFF2-40B4-BE49-F238E27FC236}">
                <a16:creationId xmlns:a16="http://schemas.microsoft.com/office/drawing/2014/main" xmlns="" id="{C812C73A-9956-4D1F-9859-3FF7E57A3189}"/>
              </a:ext>
            </a:extLst>
          </p:cNvPr>
          <p:cNvSpPr>
            <a:spLocks/>
          </p:cNvSpPr>
          <p:nvPr/>
        </p:nvSpPr>
        <p:spPr bwMode="auto">
          <a:xfrm>
            <a:off x="5530750" y="1499281"/>
            <a:ext cx="4476128" cy="23493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7" name="TextBox 9">
            <a:extLst>
              <a:ext uri="{FF2B5EF4-FFF2-40B4-BE49-F238E27FC236}">
                <a16:creationId xmlns:a16="http://schemas.microsoft.com/office/drawing/2014/main" xmlns="" id="{62093AE4-15FE-409E-BC9F-2C8F67E70FD3}"/>
              </a:ext>
            </a:extLst>
          </p:cNvPr>
          <p:cNvSpPr txBox="1"/>
          <p:nvPr/>
        </p:nvSpPr>
        <p:spPr>
          <a:xfrm>
            <a:off x="655320" y="1124744"/>
            <a:ext cx="294745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IN" sz="2000" b="1" dirty="0">
                <a:solidFill>
                  <a:schemeClr val="bg1"/>
                </a:solidFill>
                <a:ea typeface="Open Sans" panose="020B0606030504020204" pitchFamily="34" charset="0"/>
                <a:cs typeface="Open Sans" panose="020B0606030504020204" pitchFamily="34" charset="0"/>
              </a:rPr>
              <a:t>Brownfield Implementation</a:t>
            </a:r>
          </a:p>
        </p:txBody>
      </p:sp>
      <p:sp>
        <p:nvSpPr>
          <p:cNvPr id="8" name="Rectangle 7">
            <a:extLst>
              <a:ext uri="{FF2B5EF4-FFF2-40B4-BE49-F238E27FC236}">
                <a16:creationId xmlns:a16="http://schemas.microsoft.com/office/drawing/2014/main" xmlns="" id="{F3E95384-7CF8-43EE-87C2-4CC5D12DF633}"/>
              </a:ext>
            </a:extLst>
          </p:cNvPr>
          <p:cNvSpPr/>
          <p:nvPr/>
        </p:nvSpPr>
        <p:spPr>
          <a:xfrm>
            <a:off x="655320" y="1535342"/>
            <a:ext cx="4266557" cy="2062103"/>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solidFill>
                  <a:schemeClr val="bg1"/>
                </a:solidFill>
              </a:rPr>
              <a:t>Is used when we want to create a transactional application which can insert, update, delete data</a:t>
            </a:r>
            <a:r>
              <a:rPr lang="en-IN" sz="1600" dirty="0">
                <a:solidFill>
                  <a:schemeClr val="bg1"/>
                </a:solidFill>
              </a:rPr>
              <a:t> from the system by writing your own logic</a:t>
            </a:r>
          </a:p>
          <a:p>
            <a:pPr marL="342900" indent="-342900" algn="just">
              <a:buFont typeface="Arial" panose="020B0604020202020204" pitchFamily="34" charset="0"/>
              <a:buChar char="•"/>
            </a:pPr>
            <a:r>
              <a:rPr lang="en-IN" sz="1600" dirty="0">
                <a:solidFill>
                  <a:schemeClr val="bg1"/>
                </a:solidFill>
              </a:rPr>
              <a:t>You already have Business logic with you and you want to use that business logic to perform transactional capability</a:t>
            </a:r>
          </a:p>
          <a:p>
            <a:pPr marL="342900" indent="-342900" algn="just">
              <a:buFont typeface="Arial" panose="020B0604020202020204" pitchFamily="34" charset="0"/>
              <a:buChar char="•"/>
            </a:pPr>
            <a:r>
              <a:rPr lang="en-IN" sz="1600" dirty="0">
                <a:solidFill>
                  <a:schemeClr val="bg1"/>
                </a:solidFill>
              </a:rPr>
              <a:t>You are own your own to manage your implementation.</a:t>
            </a:r>
            <a:endParaRPr lang="en-US" sz="1600" dirty="0">
              <a:solidFill>
                <a:schemeClr val="bg1"/>
              </a:solidFill>
            </a:endParaRPr>
          </a:p>
        </p:txBody>
      </p:sp>
      <p:sp>
        <p:nvSpPr>
          <p:cNvPr id="9" name="TextBox 12">
            <a:extLst>
              <a:ext uri="{FF2B5EF4-FFF2-40B4-BE49-F238E27FC236}">
                <a16:creationId xmlns:a16="http://schemas.microsoft.com/office/drawing/2014/main" xmlns="" id="{7DE1A013-FD86-4CD6-A796-D04B0648F151}"/>
              </a:ext>
            </a:extLst>
          </p:cNvPr>
          <p:cNvSpPr txBox="1"/>
          <p:nvPr/>
        </p:nvSpPr>
        <p:spPr>
          <a:xfrm>
            <a:off x="7575792" y="3849075"/>
            <a:ext cx="2911108" cy="400110"/>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solidFill>
                  <a:schemeClr val="bg1"/>
                </a:solidFill>
                <a:ea typeface="Open Sans" panose="020B0606030504020204" pitchFamily="34" charset="0"/>
                <a:cs typeface="Open Sans" panose="020B0606030504020204" pitchFamily="34" charset="0"/>
              </a:rPr>
              <a:t>Greenfield Implementation</a:t>
            </a:r>
          </a:p>
        </p:txBody>
      </p:sp>
      <p:sp>
        <p:nvSpPr>
          <p:cNvPr id="10" name="Rectangle 9">
            <a:extLst>
              <a:ext uri="{FF2B5EF4-FFF2-40B4-BE49-F238E27FC236}">
                <a16:creationId xmlns:a16="http://schemas.microsoft.com/office/drawing/2014/main" xmlns="" id="{43989EB4-EA79-4BCE-8BD6-9212FF2E4C42}"/>
              </a:ext>
            </a:extLst>
          </p:cNvPr>
          <p:cNvSpPr/>
          <p:nvPr/>
        </p:nvSpPr>
        <p:spPr>
          <a:xfrm>
            <a:off x="7516800" y="4255991"/>
            <a:ext cx="4235785" cy="1815882"/>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solidFill>
                  <a:schemeClr val="bg1"/>
                </a:solidFill>
              </a:rPr>
              <a:t>Is used when we want to create a transactional application which can insert, update, delete data</a:t>
            </a:r>
            <a:r>
              <a:rPr lang="en-IN" sz="1600" dirty="0">
                <a:solidFill>
                  <a:schemeClr val="bg1"/>
                </a:solidFill>
              </a:rPr>
              <a:t> from the system by using the framework provided implementation</a:t>
            </a:r>
          </a:p>
          <a:p>
            <a:pPr marL="342900" indent="-342900" algn="just">
              <a:buFont typeface="Arial" panose="020B0604020202020204" pitchFamily="34" charset="0"/>
              <a:buChar char="•"/>
            </a:pPr>
            <a:r>
              <a:rPr lang="en-IN" sz="1600" dirty="0">
                <a:solidFill>
                  <a:schemeClr val="bg1"/>
                </a:solidFill>
              </a:rPr>
              <a:t>You do not have Business logic with you and you want system to create business logic for you automatically.</a:t>
            </a:r>
            <a:endParaRPr lang="en-US" sz="1600" dirty="0">
              <a:solidFill>
                <a:schemeClr val="bg1"/>
              </a:solidFill>
            </a:endParaRPr>
          </a:p>
        </p:txBody>
      </p:sp>
      <p:sp>
        <p:nvSpPr>
          <p:cNvPr id="12" name="TextBox 15">
            <a:extLst>
              <a:ext uri="{FF2B5EF4-FFF2-40B4-BE49-F238E27FC236}">
                <a16:creationId xmlns:a16="http://schemas.microsoft.com/office/drawing/2014/main" xmlns="" id="{A009ED27-FB19-4745-9285-92503B72B635}"/>
              </a:ext>
            </a:extLst>
          </p:cNvPr>
          <p:cNvSpPr txBox="1"/>
          <p:nvPr/>
        </p:nvSpPr>
        <p:spPr>
          <a:xfrm>
            <a:off x="5856458" y="1774887"/>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 Managed Scenario</a:t>
            </a:r>
          </a:p>
        </p:txBody>
      </p:sp>
      <p:sp>
        <p:nvSpPr>
          <p:cNvPr id="13" name="Freeform 12">
            <a:extLst>
              <a:ext uri="{FF2B5EF4-FFF2-40B4-BE49-F238E27FC236}">
                <a16:creationId xmlns:a16="http://schemas.microsoft.com/office/drawing/2014/main" xmlns="" id="{E436047F-6378-48BF-921F-A07B3F315FD8}"/>
              </a:ext>
            </a:extLst>
          </p:cNvPr>
          <p:cNvSpPr>
            <a:spLocks noEditPoints="1"/>
          </p:cNvSpPr>
          <p:nvPr/>
        </p:nvSpPr>
        <p:spPr bwMode="auto">
          <a:xfrm>
            <a:off x="8987132" y="2883436"/>
            <a:ext cx="410874" cy="360228"/>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4" name="Freeform 13">
            <a:extLst>
              <a:ext uri="{FF2B5EF4-FFF2-40B4-BE49-F238E27FC236}">
                <a16:creationId xmlns:a16="http://schemas.microsoft.com/office/drawing/2014/main" xmlns="" id="{92CFA4B2-EC30-43A3-967B-EF254A19D017}"/>
              </a:ext>
            </a:extLst>
          </p:cNvPr>
          <p:cNvSpPr>
            <a:spLocks/>
          </p:cNvSpPr>
          <p:nvPr/>
        </p:nvSpPr>
        <p:spPr bwMode="auto">
          <a:xfrm>
            <a:off x="2075193" y="3293841"/>
            <a:ext cx="4484690" cy="2385328"/>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5" name="TextBox 14">
            <a:extLst>
              <a:ext uri="{FF2B5EF4-FFF2-40B4-BE49-F238E27FC236}">
                <a16:creationId xmlns:a16="http://schemas.microsoft.com/office/drawing/2014/main" xmlns="" id="{EAFA8C1A-88FB-4969-8248-EA75BA047C3D}"/>
              </a:ext>
            </a:extLst>
          </p:cNvPr>
          <p:cNvSpPr txBox="1"/>
          <p:nvPr/>
        </p:nvSpPr>
        <p:spPr>
          <a:xfrm>
            <a:off x="2744059" y="4909204"/>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 Un-Managed Scenario</a:t>
            </a:r>
          </a:p>
        </p:txBody>
      </p:sp>
      <p:grpSp>
        <p:nvGrpSpPr>
          <p:cNvPr id="16" name="Group 15">
            <a:extLst>
              <a:ext uri="{FF2B5EF4-FFF2-40B4-BE49-F238E27FC236}">
                <a16:creationId xmlns:a16="http://schemas.microsoft.com/office/drawing/2014/main" xmlns="" id="{0BA2C897-09F3-4347-B3B4-6B54E0D1A577}"/>
              </a:ext>
            </a:extLst>
          </p:cNvPr>
          <p:cNvGrpSpPr/>
          <p:nvPr/>
        </p:nvGrpSpPr>
        <p:grpSpPr>
          <a:xfrm>
            <a:off x="2639128" y="3909186"/>
            <a:ext cx="470646" cy="527224"/>
            <a:chOff x="120651" y="2266950"/>
            <a:chExt cx="2944813" cy="3298825"/>
          </a:xfrm>
          <a:solidFill>
            <a:schemeClr val="bg1"/>
          </a:solidFill>
        </p:grpSpPr>
        <p:sp>
          <p:nvSpPr>
            <p:cNvPr id="17" name="Freeform 16">
              <a:extLst>
                <a:ext uri="{FF2B5EF4-FFF2-40B4-BE49-F238E27FC236}">
                  <a16:creationId xmlns:a16="http://schemas.microsoft.com/office/drawing/2014/main" xmlns=""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8" name="Freeform 17">
              <a:extLst>
                <a:ext uri="{FF2B5EF4-FFF2-40B4-BE49-F238E27FC236}">
                  <a16:creationId xmlns:a16="http://schemas.microsoft.com/office/drawing/2014/main" xmlns=""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gr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10423</TotalTime>
  <Words>1031</Words>
  <Application>Microsoft Office PowerPoint</Application>
  <PresentationFormat>Custom</PresentationFormat>
  <Paragraphs>199</Paragraphs>
  <Slides>20</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72 Black</vt: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PowerPoint Presentation</vt:lpstr>
      <vt:lpstr>PowerPoint Presentation</vt:lpstr>
      <vt:lpstr>Creating AMDP</vt:lpstr>
      <vt:lpstr>Limitation’s of ABAP on Cloud</vt:lpstr>
      <vt:lpstr>Restful ABAP Programming</vt:lpstr>
      <vt:lpstr>Flow of RESTful Application Programming</vt:lpstr>
      <vt:lpstr>Evolution of ABAP Programming Model</vt:lpstr>
      <vt:lpstr>Important Tables</vt:lpstr>
      <vt:lpstr>Types of Scenario </vt:lpstr>
      <vt:lpstr>BO runtime implementation types</vt:lpstr>
      <vt:lpstr>Flow of Development (Unmanaged Scenario)</vt:lpstr>
      <vt:lpstr>Defining Data Models</vt:lpstr>
      <vt:lpstr>Root CDS Entity</vt:lpstr>
      <vt:lpstr>Create OData Service ( Business Service )</vt:lpstr>
      <vt:lpstr>Service Binding ( Business Service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291</cp:revision>
  <dcterms:created xsi:type="dcterms:W3CDTF">2013-09-12T13:05:01Z</dcterms:created>
  <dcterms:modified xsi:type="dcterms:W3CDTF">2021-11-24T10:50:51Z</dcterms:modified>
</cp:coreProperties>
</file>